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3" r:id="rId2"/>
    <p:sldId id="271" r:id="rId3"/>
    <p:sldId id="272" r:id="rId4"/>
    <p:sldId id="256" r:id="rId5"/>
    <p:sldId id="258" r:id="rId6"/>
    <p:sldId id="268" r:id="rId7"/>
    <p:sldId id="266" r:id="rId8"/>
    <p:sldId id="267" r:id="rId9"/>
    <p:sldId id="270" r:id="rId10"/>
    <p:sldId id="264" r:id="rId11"/>
    <p:sldId id="274" r:id="rId12"/>
    <p:sldId id="265" r:id="rId13"/>
    <p:sldId id="275" r:id="rId14"/>
  </p:sldIdLst>
  <p:sldSz cx="9144000" cy="6858000" type="screen4x3"/>
  <p:notesSz cx="70104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58" autoAdjust="0"/>
  </p:normalViewPr>
  <p:slideViewPr>
    <p:cSldViewPr>
      <p:cViewPr varScale="1">
        <p:scale>
          <a:sx n="120" d="100"/>
          <a:sy n="120" d="100"/>
        </p:scale>
        <p:origin x="16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67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epapel/Desktop/mbc%20638%20decision%20making%20/project%20files/new%20project!/exercise%20log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 b="1" baseline="0" dirty="0"/>
              <a:t>F( C</a:t>
            </a:r>
            <a:r>
              <a:rPr lang="en-US" sz="1050" b="1" dirty="0"/>
              <a:t>alories Burned During Exercise)= Total Calories Burned in a Day</a:t>
            </a:r>
          </a:p>
        </c:rich>
      </c:tx>
      <c:layout>
        <c:manualLayout>
          <c:xMode val="edge"/>
          <c:yMode val="edge"/>
          <c:x val="9.704009651312813E-2"/>
          <c:y val="9.952970256292902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'linear regression'!$O$1</c:f>
              <c:strCache>
                <c:ptCount val="1"/>
                <c:pt idx="0">
                  <c:v>calories burned during exercise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0"/>
            <c:trendlineLbl>
              <c:layout>
                <c:manualLayout>
                  <c:x val="-0.51361572359712471"/>
                  <c:y val="-0.2236679281599309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6.8067726747205973E-2"/>
                  <c:y val="-0.2106138631552796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'linear regression'!$N$2:$N$34</c:f>
              <c:numCache>
                <c:formatCode>General</c:formatCode>
                <c:ptCount val="33"/>
                <c:pt idx="0">
                  <c:v>1307</c:v>
                </c:pt>
                <c:pt idx="1">
                  <c:v>1068</c:v>
                </c:pt>
                <c:pt idx="2">
                  <c:v>980</c:v>
                </c:pt>
                <c:pt idx="3">
                  <c:v>1156</c:v>
                </c:pt>
                <c:pt idx="4">
                  <c:v>1278</c:v>
                </c:pt>
                <c:pt idx="5">
                  <c:v>905</c:v>
                </c:pt>
                <c:pt idx="6">
                  <c:v>1028</c:v>
                </c:pt>
                <c:pt idx="7">
                  <c:v>1056</c:v>
                </c:pt>
                <c:pt idx="8">
                  <c:v>922</c:v>
                </c:pt>
                <c:pt idx="9">
                  <c:v>923</c:v>
                </c:pt>
                <c:pt idx="10">
                  <c:v>353</c:v>
                </c:pt>
                <c:pt idx="11">
                  <c:v>861</c:v>
                </c:pt>
                <c:pt idx="12">
                  <c:v>1046</c:v>
                </c:pt>
                <c:pt idx="13">
                  <c:v>1006</c:v>
                </c:pt>
                <c:pt idx="14">
                  <c:v>737</c:v>
                </c:pt>
                <c:pt idx="15">
                  <c:v>1049</c:v>
                </c:pt>
                <c:pt idx="16">
                  <c:v>948</c:v>
                </c:pt>
                <c:pt idx="17">
                  <c:v>946</c:v>
                </c:pt>
                <c:pt idx="18">
                  <c:v>941</c:v>
                </c:pt>
                <c:pt idx="19">
                  <c:v>1032</c:v>
                </c:pt>
                <c:pt idx="20">
                  <c:v>1090</c:v>
                </c:pt>
                <c:pt idx="21">
                  <c:v>1049</c:v>
                </c:pt>
                <c:pt idx="22">
                  <c:v>878</c:v>
                </c:pt>
                <c:pt idx="23">
                  <c:v>894</c:v>
                </c:pt>
                <c:pt idx="24">
                  <c:v>1044</c:v>
                </c:pt>
                <c:pt idx="25">
                  <c:v>885</c:v>
                </c:pt>
                <c:pt idx="26">
                  <c:v>1341</c:v>
                </c:pt>
                <c:pt idx="27">
                  <c:v>1203</c:v>
                </c:pt>
                <c:pt idx="28">
                  <c:v>1191</c:v>
                </c:pt>
                <c:pt idx="29">
                  <c:v>835</c:v>
                </c:pt>
                <c:pt idx="30">
                  <c:v>1107</c:v>
                </c:pt>
                <c:pt idx="31">
                  <c:v>1086</c:v>
                </c:pt>
                <c:pt idx="32">
                  <c:v>974</c:v>
                </c:pt>
              </c:numCache>
            </c:numRef>
          </c:xVal>
          <c:yVal>
            <c:numRef>
              <c:f>'linear regression'!$O$2:$O$34</c:f>
              <c:numCache>
                <c:formatCode>General</c:formatCode>
                <c:ptCount val="33"/>
                <c:pt idx="0">
                  <c:v>937</c:v>
                </c:pt>
                <c:pt idx="1">
                  <c:v>618</c:v>
                </c:pt>
                <c:pt idx="2">
                  <c:v>496</c:v>
                </c:pt>
                <c:pt idx="3">
                  <c:v>692</c:v>
                </c:pt>
                <c:pt idx="4">
                  <c:v>720</c:v>
                </c:pt>
                <c:pt idx="5">
                  <c:v>500</c:v>
                </c:pt>
                <c:pt idx="6">
                  <c:v>580</c:v>
                </c:pt>
                <c:pt idx="7">
                  <c:v>484</c:v>
                </c:pt>
                <c:pt idx="8">
                  <c:v>414</c:v>
                </c:pt>
                <c:pt idx="9">
                  <c:v>369</c:v>
                </c:pt>
                <c:pt idx="10">
                  <c:v>125</c:v>
                </c:pt>
                <c:pt idx="11">
                  <c:v>300</c:v>
                </c:pt>
                <c:pt idx="12">
                  <c:v>591</c:v>
                </c:pt>
                <c:pt idx="13">
                  <c:v>405</c:v>
                </c:pt>
                <c:pt idx="14">
                  <c:v>223</c:v>
                </c:pt>
                <c:pt idx="15">
                  <c:v>459</c:v>
                </c:pt>
                <c:pt idx="16">
                  <c:v>498</c:v>
                </c:pt>
                <c:pt idx="17">
                  <c:v>557</c:v>
                </c:pt>
                <c:pt idx="18">
                  <c:v>498</c:v>
                </c:pt>
                <c:pt idx="19">
                  <c:v>612</c:v>
                </c:pt>
                <c:pt idx="20">
                  <c:v>562</c:v>
                </c:pt>
                <c:pt idx="21">
                  <c:v>655</c:v>
                </c:pt>
                <c:pt idx="22">
                  <c:v>591</c:v>
                </c:pt>
                <c:pt idx="23">
                  <c:v>409</c:v>
                </c:pt>
                <c:pt idx="24">
                  <c:v>621</c:v>
                </c:pt>
                <c:pt idx="25">
                  <c:v>389</c:v>
                </c:pt>
                <c:pt idx="26">
                  <c:v>961</c:v>
                </c:pt>
                <c:pt idx="27">
                  <c:v>866</c:v>
                </c:pt>
                <c:pt idx="28">
                  <c:v>585</c:v>
                </c:pt>
                <c:pt idx="29">
                  <c:v>241</c:v>
                </c:pt>
                <c:pt idx="30">
                  <c:v>706</c:v>
                </c:pt>
                <c:pt idx="31">
                  <c:v>594</c:v>
                </c:pt>
                <c:pt idx="32">
                  <c:v>507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77D-5448-B6F5-932E37C2B1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3576672"/>
        <c:axId val="803578384"/>
      </c:scatterChart>
      <c:valAx>
        <c:axId val="803576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578384"/>
        <c:crosses val="autoZero"/>
        <c:crossBetween val="midCat"/>
      </c:valAx>
      <c:valAx>
        <c:axId val="80357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576672"/>
        <c:crosses val="autoZero"/>
        <c:crossBetween val="midCat"/>
      </c:valAx>
      <c:spPr>
        <a:solidFill>
          <a:srgbClr val="FFFF00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00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0.13144</cdr:x>
      <cdr:y>0.29059</cdr:y>
    </cdr:from>
    <cdr:to>
      <cdr:x>0.55481</cdr:x>
      <cdr:y>0.92321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C73E6E1-3EB9-9688-C754-F0441DF50360}"/>
            </a:ext>
          </a:extLst>
        </cdr:cNvPr>
        <cdr:cNvSpPr txBox="1"/>
      </cdr:nvSpPr>
      <cdr:spPr>
        <a:xfrm xmlns:a="http://schemas.openxmlformats.org/drawingml/2006/main">
          <a:off x="333158" y="615101"/>
          <a:ext cx="1073148" cy="13390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900" kern="1200" dirty="0"/>
            <a:t>Positive trend line suggesting burning more calories during workout will increase the overall calorie burn for the day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>
            <a:extLst>
              <a:ext uri="{FF2B5EF4-FFF2-40B4-BE49-F238E27FC236}">
                <a16:creationId xmlns:a16="http://schemas.microsoft.com/office/drawing/2014/main" id="{1167157A-959E-44CC-9EBE-7E96A294DF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EABE679E-D181-496C-9EC6-D15D564B745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1028">
            <a:extLst>
              <a:ext uri="{FF2B5EF4-FFF2-40B4-BE49-F238E27FC236}">
                <a16:creationId xmlns:a16="http://schemas.microsoft.com/office/drawing/2014/main" id="{C1B67574-D23A-4554-9CF6-CF2B35FE295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1029">
            <a:extLst>
              <a:ext uri="{FF2B5EF4-FFF2-40B4-BE49-F238E27FC236}">
                <a16:creationId xmlns:a16="http://schemas.microsoft.com/office/drawing/2014/main" id="{C635028A-6D38-4B47-B523-E48BB447835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BE04BC6-23AE-CC44-9FE6-60597D8CAF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5D0FB3C-2EA0-43B9-9537-404B0DA725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7" tIns="46549" rIns="93097" bIns="4654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095060-FA45-435F-A8ED-2CEE195CEA9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7" tIns="46549" rIns="93097" bIns="4654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5056D7A-367D-6CAF-9801-C74A7E9DCCD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41CD5C1-AA89-44FF-B699-12681AEE086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403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7" tIns="46549" rIns="93097" bIns="465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E3C703CC-0B56-419B-9FF8-7D97A976C8C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7" tIns="46549" rIns="93097" bIns="4654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598CAEB2-D5BD-49AA-B41A-DB5397A38D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201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7" tIns="46549" rIns="93097" bIns="4654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EC506765-7DC6-F542-9209-767E31BD74F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6B82633-1427-80FD-A5F9-DC12DFD11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B2B3E0D-F1B0-E845-88B3-937B1A65D007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1BE155D1-65DB-12EE-29F3-9104A9621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41912" cy="41735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17" tIns="51717" rIns="101817" bIns="51717"/>
          <a:lstStyle/>
          <a:p>
            <a:r>
              <a:rPr lang="en-US" altLang="en-US" dirty="0"/>
              <a:t>5 tools present. Insights present 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6FA3E08-D92B-2608-2390-F9A36FDA84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4913" y="709613"/>
            <a:ext cx="4605337" cy="345440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089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048" indent="-285284" defTabSz="915089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693" indent="-227603" defTabSz="915089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457" indent="-227603" defTabSz="915089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6223" indent="-227603" defTabSz="915089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05193" indent="-227603" defTabSz="9150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54163" indent="-227603" defTabSz="9150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03134" indent="-227603" defTabSz="9150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52104" indent="-227603" defTabSz="91508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13143B7-C47D-473B-8CB9-E3FDAAD0104C}" type="slidenum">
              <a:rPr lang="en-US" altLang="es-MX">
                <a:latin typeface="Arial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en-US" altLang="es-MX">
              <a:latin typeface="Arial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29" tIns="44422" rIns="90429" bIns="44422"/>
          <a:lstStyle/>
          <a:p>
            <a:pPr eaLnBrk="1" hangingPunct="1"/>
            <a:r>
              <a:rPr lang="es-MX" altLang="es-MX" dirty="0"/>
              <a:t>Speak to decision for alpha level and sample size . What about measurement error?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06765-7DC6-F542-9209-767E31BD74F1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86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06765-7DC6-F542-9209-767E31BD74F1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27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981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329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13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629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28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45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145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373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6890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15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94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331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>
            <a:extLst>
              <a:ext uri="{FF2B5EF4-FFF2-40B4-BE49-F238E27FC236}">
                <a16:creationId xmlns:a16="http://schemas.microsoft.com/office/drawing/2014/main" id="{53D136D1-9E6D-BEA4-F15A-A07EDF7E3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FA4F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D25FF26D-A077-7BBD-E15A-80680557FE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0EA9265-66B5-FA62-53FA-67AF375F1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>
            <a:extLst>
              <a:ext uri="{FF2B5EF4-FFF2-40B4-BE49-F238E27FC236}">
                <a16:creationId xmlns:a16="http://schemas.microsoft.com/office/drawing/2014/main" id="{337CB884-EDEA-3E7C-2474-0BE6F35CD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0600"/>
            <a:ext cx="9144000" cy="381000"/>
          </a:xfrm>
          <a:prstGeom prst="rect">
            <a:avLst/>
          </a:prstGeom>
          <a:solidFill>
            <a:srgbClr val="0316A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099" name="Line 9">
            <a:extLst>
              <a:ext uri="{FF2B5EF4-FFF2-40B4-BE49-F238E27FC236}">
                <a16:creationId xmlns:a16="http://schemas.microsoft.com/office/drawing/2014/main" id="{2280F7E8-2E42-BA2B-A4ED-F1A6A72B7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3793" y="1397000"/>
            <a:ext cx="0" cy="4673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Line 10">
            <a:extLst>
              <a:ext uri="{FF2B5EF4-FFF2-40B4-BE49-F238E27FC236}">
                <a16:creationId xmlns:a16="http://schemas.microsoft.com/office/drawing/2014/main" id="{B3B03FA6-238F-05D0-E661-27B5DF22F23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045200"/>
            <a:ext cx="91440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Rectangle 11">
            <a:extLst>
              <a:ext uri="{FF2B5EF4-FFF2-40B4-BE49-F238E27FC236}">
                <a16:creationId xmlns:a16="http://schemas.microsoft.com/office/drawing/2014/main" id="{EC322C66-E3FD-4E83-BBCB-AC5A99E9E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67" y="1443778"/>
            <a:ext cx="1447800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8900" tIns="44450" rIns="88900" bIns="44450">
            <a:spAutoFit/>
          </a:bodyPr>
          <a:lstStyle/>
          <a:p>
            <a:pPr algn="ctr" defTabSz="885825">
              <a:defRPr/>
            </a:pPr>
            <a:r>
              <a:rPr lang="en-US" sz="13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DEFINE</a:t>
            </a:r>
          </a:p>
        </p:txBody>
      </p:sp>
      <p:sp>
        <p:nvSpPr>
          <p:cNvPr id="19468" name="Rectangle 12">
            <a:extLst>
              <a:ext uri="{FF2B5EF4-FFF2-40B4-BE49-F238E27FC236}">
                <a16:creationId xmlns:a16="http://schemas.microsoft.com/office/drawing/2014/main" id="{7AEBAC47-2996-430C-B6A0-E89BB84FD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100" y="1473200"/>
            <a:ext cx="1371600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8900" tIns="44450" rIns="88900" bIns="44450">
            <a:spAutoFit/>
          </a:bodyPr>
          <a:lstStyle/>
          <a:p>
            <a:pPr algn="ctr" defTabSz="885825">
              <a:defRPr/>
            </a:pPr>
            <a:r>
              <a:rPr lang="en-US" sz="13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MEASURE</a:t>
            </a:r>
          </a:p>
        </p:txBody>
      </p:sp>
      <p:sp>
        <p:nvSpPr>
          <p:cNvPr id="4103" name="Rectangle 13">
            <a:extLst>
              <a:ext uri="{FF2B5EF4-FFF2-40B4-BE49-F238E27FC236}">
                <a16:creationId xmlns:a16="http://schemas.microsoft.com/office/drawing/2014/main" id="{F267831D-1511-62FE-8176-21A320013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575" y="1430338"/>
            <a:ext cx="9858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104" name="Rectangle 14">
            <a:extLst>
              <a:ext uri="{FF2B5EF4-FFF2-40B4-BE49-F238E27FC236}">
                <a16:creationId xmlns:a16="http://schemas.microsoft.com/office/drawing/2014/main" id="{EB57A0D7-B4AE-141C-E924-EC4C14042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900" y="1265238"/>
            <a:ext cx="7969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105" name="Rectangle 15">
            <a:extLst>
              <a:ext uri="{FF2B5EF4-FFF2-40B4-BE49-F238E27FC236}">
                <a16:creationId xmlns:a16="http://schemas.microsoft.com/office/drawing/2014/main" id="{91AF5F0A-D075-5DD9-72D2-5A9196170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488" y="1252538"/>
            <a:ext cx="7969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106" name="Text Box 16">
            <a:extLst>
              <a:ext uri="{FF2B5EF4-FFF2-40B4-BE49-F238E27FC236}">
                <a16:creationId xmlns:a16="http://schemas.microsoft.com/office/drawing/2014/main" id="{61C617B6-C360-01F8-FF42-109F4DCBD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0" y="101600"/>
            <a:ext cx="703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316A1"/>
                </a:solidFill>
                <a:latin typeface="Arial" panose="020B0604020202020204" pitchFamily="34" charset="0"/>
              </a:rPr>
              <a:t>Burn a K on Workout Day</a:t>
            </a:r>
          </a:p>
        </p:txBody>
      </p:sp>
      <p:sp>
        <p:nvSpPr>
          <p:cNvPr id="4107" name="Text Box 17">
            <a:extLst>
              <a:ext uri="{FF2B5EF4-FFF2-40B4-BE49-F238E27FC236}">
                <a16:creationId xmlns:a16="http://schemas.microsoft.com/office/drawing/2014/main" id="{1986B173-1B32-A3F7-F90C-682715ED9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974725"/>
            <a:ext cx="63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chemeClr val="bg1"/>
                </a:solidFill>
                <a:latin typeface="Arial" panose="020B0604020202020204" pitchFamily="34" charset="0"/>
              </a:rPr>
              <a:t>Team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chemeClr val="bg1"/>
                </a:solidFill>
                <a:latin typeface="Arial" panose="020B0604020202020204" pitchFamily="34" charset="0"/>
              </a:rPr>
              <a:t>Launch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4108" name="Rectangle 19">
            <a:extLst>
              <a:ext uri="{FF2B5EF4-FFF2-40B4-BE49-F238E27FC236}">
                <a16:creationId xmlns:a16="http://schemas.microsoft.com/office/drawing/2014/main" id="{D507BFC7-3D0E-242C-077E-C632545F5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7100" y="1265238"/>
            <a:ext cx="7969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109" name="Rectangle 20">
            <a:extLst>
              <a:ext uri="{FF2B5EF4-FFF2-40B4-BE49-F238E27FC236}">
                <a16:creationId xmlns:a16="http://schemas.microsoft.com/office/drawing/2014/main" id="{A628646D-BA16-3E59-A811-1E4C491D6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1863" y="1274763"/>
            <a:ext cx="7969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110" name="Text Box 21">
            <a:extLst>
              <a:ext uri="{FF2B5EF4-FFF2-40B4-BE49-F238E27FC236}">
                <a16:creationId xmlns:a16="http://schemas.microsoft.com/office/drawing/2014/main" id="{F6A5C46D-10D9-AF13-52DD-5C4ACEEDB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974725"/>
            <a:ext cx="571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chemeClr val="bg1"/>
                </a:solidFill>
                <a:latin typeface="Arial" panose="020B0604020202020204" pitchFamily="34" charset="0"/>
              </a:rPr>
              <a:t>Define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7/6/25</a:t>
            </a:r>
          </a:p>
        </p:txBody>
      </p:sp>
      <p:sp>
        <p:nvSpPr>
          <p:cNvPr id="4111" name="Text Box 22">
            <a:extLst>
              <a:ext uri="{FF2B5EF4-FFF2-40B4-BE49-F238E27FC236}">
                <a16:creationId xmlns:a16="http://schemas.microsoft.com/office/drawing/2014/main" id="{8256B81E-0DE5-1953-DB2E-12DA0267D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974725"/>
            <a:ext cx="10038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chemeClr val="bg1"/>
                </a:solidFill>
                <a:latin typeface="Arial" panose="020B0604020202020204" pitchFamily="34" charset="0"/>
              </a:rPr>
              <a:t>Measure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5/6/25-7/24/25</a:t>
            </a:r>
          </a:p>
        </p:txBody>
      </p:sp>
      <p:sp>
        <p:nvSpPr>
          <p:cNvPr id="4112" name="Text Box 23">
            <a:extLst>
              <a:ext uri="{FF2B5EF4-FFF2-40B4-BE49-F238E27FC236}">
                <a16:creationId xmlns:a16="http://schemas.microsoft.com/office/drawing/2014/main" id="{1785B8F6-59F2-D2EA-602B-9D92D6E2C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974725"/>
            <a:ext cx="661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chemeClr val="bg1"/>
                </a:solidFill>
                <a:latin typeface="Arial" panose="020B0604020202020204" pitchFamily="34" charset="0"/>
              </a:rPr>
              <a:t>Analyze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7/25/25</a:t>
            </a:r>
          </a:p>
        </p:txBody>
      </p:sp>
      <p:sp>
        <p:nvSpPr>
          <p:cNvPr id="4113" name="Text Box 24">
            <a:extLst>
              <a:ext uri="{FF2B5EF4-FFF2-40B4-BE49-F238E27FC236}">
                <a16:creationId xmlns:a16="http://schemas.microsoft.com/office/drawing/2014/main" id="{E82621BA-A7A1-982D-4ED2-C961C31E0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974725"/>
            <a:ext cx="636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chemeClr val="bg1"/>
                </a:solidFill>
                <a:latin typeface="Arial" panose="020B0604020202020204" pitchFamily="34" charset="0"/>
              </a:rPr>
              <a:t>Control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9/8/25</a:t>
            </a:r>
          </a:p>
        </p:txBody>
      </p:sp>
      <p:sp>
        <p:nvSpPr>
          <p:cNvPr id="4114" name="Text Box 25">
            <a:extLst>
              <a:ext uri="{FF2B5EF4-FFF2-40B4-BE49-F238E27FC236}">
                <a16:creationId xmlns:a16="http://schemas.microsoft.com/office/drawing/2014/main" id="{6E46EBC4-A814-8856-D3D8-A9B49B70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974725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chemeClr val="bg1"/>
                </a:solidFill>
                <a:latin typeface="Arial" panose="020B0604020202020204" pitchFamily="34" charset="0"/>
              </a:rPr>
              <a:t>Improve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7/28/25</a:t>
            </a:r>
          </a:p>
        </p:txBody>
      </p:sp>
      <p:sp>
        <p:nvSpPr>
          <p:cNvPr id="4115" name="Text Box 31">
            <a:extLst>
              <a:ext uri="{FF2B5EF4-FFF2-40B4-BE49-F238E27FC236}">
                <a16:creationId xmlns:a16="http://schemas.microsoft.com/office/drawing/2014/main" id="{FF2DB0CD-8819-A94C-CB4C-133A48BA5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37" y="1074557"/>
            <a:ext cx="10334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chemeClr val="bg1"/>
                </a:solidFill>
                <a:latin typeface="Arial" panose="020B0604020202020204" pitchFamily="34" charset="0"/>
              </a:rPr>
              <a:t>Key Dates ---&gt;</a:t>
            </a: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4116" name="Line 32">
            <a:extLst>
              <a:ext uri="{FF2B5EF4-FFF2-40B4-BE49-F238E27FC236}">
                <a16:creationId xmlns:a16="http://schemas.microsoft.com/office/drawing/2014/main" id="{18A1FD53-A789-6285-CB10-B26D591FE3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990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Line 33">
            <a:extLst>
              <a:ext uri="{FF2B5EF4-FFF2-40B4-BE49-F238E27FC236}">
                <a16:creationId xmlns:a16="http://schemas.microsoft.com/office/drawing/2014/main" id="{EE0DEF74-B7FC-464D-02D7-B0EE75C30E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990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Line 34">
            <a:extLst>
              <a:ext uri="{FF2B5EF4-FFF2-40B4-BE49-F238E27FC236}">
                <a16:creationId xmlns:a16="http://schemas.microsoft.com/office/drawing/2014/main" id="{F852D3E4-AB0C-A511-EE6C-E71002CC8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990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9" name="Line 35">
            <a:extLst>
              <a:ext uri="{FF2B5EF4-FFF2-40B4-BE49-F238E27FC236}">
                <a16:creationId xmlns:a16="http://schemas.microsoft.com/office/drawing/2014/main" id="{6F7DF42E-FE98-85FD-707C-CBC422196B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990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0" name="Line 36">
            <a:extLst>
              <a:ext uri="{FF2B5EF4-FFF2-40B4-BE49-F238E27FC236}">
                <a16:creationId xmlns:a16="http://schemas.microsoft.com/office/drawing/2014/main" id="{5FEDB322-9D64-6BCD-FA80-BC44A86465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9906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5" name="Rectangle 39">
            <a:extLst>
              <a:ext uri="{FF2B5EF4-FFF2-40B4-BE49-F238E27FC236}">
                <a16:creationId xmlns:a16="http://schemas.microsoft.com/office/drawing/2014/main" id="{8F1D7104-4D56-4B2E-9ECF-AA64344C5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422400"/>
            <a:ext cx="1371600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8900" tIns="44450" rIns="88900" bIns="44450">
            <a:spAutoFit/>
          </a:bodyPr>
          <a:lstStyle/>
          <a:p>
            <a:pPr algn="ctr" defTabSz="885825">
              <a:defRPr/>
            </a:pPr>
            <a:r>
              <a:rPr lang="en-US" sz="13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ANALYZE</a:t>
            </a:r>
          </a:p>
        </p:txBody>
      </p:sp>
      <p:sp>
        <p:nvSpPr>
          <p:cNvPr id="19496" name="Rectangle 40">
            <a:extLst>
              <a:ext uri="{FF2B5EF4-FFF2-40B4-BE49-F238E27FC236}">
                <a16:creationId xmlns:a16="http://schemas.microsoft.com/office/drawing/2014/main" id="{ADBC33B7-4EA0-4166-9691-0ACB3B5BE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1397000"/>
            <a:ext cx="1371600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8900" tIns="44450" rIns="88900" bIns="44450">
            <a:spAutoFit/>
          </a:bodyPr>
          <a:lstStyle/>
          <a:p>
            <a:pPr algn="ctr" defTabSz="885825">
              <a:defRPr/>
            </a:pPr>
            <a:r>
              <a:rPr lang="en-US" sz="13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IMPROVE</a:t>
            </a:r>
          </a:p>
        </p:txBody>
      </p:sp>
      <p:sp>
        <p:nvSpPr>
          <p:cNvPr id="4124" name="Line 43">
            <a:extLst>
              <a:ext uri="{FF2B5EF4-FFF2-40B4-BE49-F238E27FC236}">
                <a16:creationId xmlns:a16="http://schemas.microsoft.com/office/drawing/2014/main" id="{3E3AE3CE-2F42-32DC-C74A-1967850C8B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1447800"/>
            <a:ext cx="38100" cy="45974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5" name="Rectangle 45">
            <a:extLst>
              <a:ext uri="{FF2B5EF4-FFF2-40B4-BE49-F238E27FC236}">
                <a16:creationId xmlns:a16="http://schemas.microsoft.com/office/drawing/2014/main" id="{CA3B2E2D-5195-4314-120A-E11F08923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698500"/>
            <a:ext cx="5816600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126" name="Text Box 46">
            <a:extLst>
              <a:ext uri="{FF2B5EF4-FFF2-40B4-BE49-F238E27FC236}">
                <a16:creationId xmlns:a16="http://schemas.microsoft.com/office/drawing/2014/main" id="{B3BF9B27-3C55-541C-F6CF-86DBCD651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1288" y="609600"/>
            <a:ext cx="50403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200" dirty="0">
                <a:solidFill>
                  <a:schemeClr val="tx2"/>
                </a:solidFill>
                <a:latin typeface="Arial" panose="020B0604020202020204" pitchFamily="34" charset="0"/>
              </a:rPr>
              <a:t>Process owner:  John Apel</a:t>
            </a:r>
          </a:p>
        </p:txBody>
      </p:sp>
      <p:sp>
        <p:nvSpPr>
          <p:cNvPr id="4127" name="Line 54">
            <a:extLst>
              <a:ext uri="{FF2B5EF4-FFF2-40B4-BE49-F238E27FC236}">
                <a16:creationId xmlns:a16="http://schemas.microsoft.com/office/drawing/2014/main" id="{920F509F-5CD8-2151-F66F-CEBF2F86F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562" y="1320800"/>
            <a:ext cx="0" cy="47244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9" name="Line 77">
            <a:extLst>
              <a:ext uri="{FF2B5EF4-FFF2-40B4-BE49-F238E27FC236}">
                <a16:creationId xmlns:a16="http://schemas.microsoft.com/office/drawing/2014/main" id="{EF944BA1-394D-2994-8B0F-BA9B4757A3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5100" y="3733800"/>
            <a:ext cx="2590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534" name="Rectangle 78">
            <a:extLst>
              <a:ext uri="{FF2B5EF4-FFF2-40B4-BE49-F238E27FC236}">
                <a16:creationId xmlns:a16="http://schemas.microsoft.com/office/drawing/2014/main" id="{5F640C69-0614-4942-863C-9368FA8B0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916" y="3708399"/>
            <a:ext cx="1371600" cy="287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88900" tIns="44450" rIns="88900" bIns="44450">
            <a:spAutoFit/>
          </a:bodyPr>
          <a:lstStyle/>
          <a:p>
            <a:pPr algn="ctr" defTabSz="885825">
              <a:defRPr/>
            </a:pPr>
            <a:r>
              <a:rPr lang="en-US" sz="13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CONTROL</a:t>
            </a:r>
          </a:p>
        </p:txBody>
      </p:sp>
      <p:pic>
        <p:nvPicPr>
          <p:cNvPr id="5" name="Picture 4" descr="Barbell on rubber mat on floor next to window">
            <a:extLst>
              <a:ext uri="{FF2B5EF4-FFF2-40B4-BE49-F238E27FC236}">
                <a16:creationId xmlns:a16="http://schemas.microsoft.com/office/drawing/2014/main" id="{B6E9079E-AF7B-D29C-D502-D57C36813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4" y="89836"/>
            <a:ext cx="1263039" cy="842026"/>
          </a:xfrm>
          <a:prstGeom prst="rect">
            <a:avLst/>
          </a:prstGeom>
        </p:spPr>
      </p:pic>
      <p:pic>
        <p:nvPicPr>
          <p:cNvPr id="4131" name="Picture 36" descr="Image result for syracuse university otto the orange">
            <a:extLst>
              <a:ext uri="{FF2B5EF4-FFF2-40B4-BE49-F238E27FC236}">
                <a16:creationId xmlns:a16="http://schemas.microsoft.com/office/drawing/2014/main" id="{A7C24350-44AB-0180-015C-A24F7BB3A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19" y="34926"/>
            <a:ext cx="8509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6" descr="Dumbbell with solid fill">
            <a:extLst>
              <a:ext uri="{FF2B5EF4-FFF2-40B4-BE49-F238E27FC236}">
                <a16:creationId xmlns:a16="http://schemas.microsoft.com/office/drawing/2014/main" id="{5BA8EE04-98DE-13B1-C852-E6ED621F8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5562" y="60971"/>
            <a:ext cx="914400" cy="914400"/>
          </a:xfrm>
          <a:prstGeom prst="rect">
            <a:avLst/>
          </a:prstGeom>
        </p:spPr>
      </p:pic>
      <p:pic>
        <p:nvPicPr>
          <p:cNvPr id="9" name="Graphic 8" descr="Body builder with solid fill">
            <a:extLst>
              <a:ext uri="{FF2B5EF4-FFF2-40B4-BE49-F238E27FC236}">
                <a16:creationId xmlns:a16="http://schemas.microsoft.com/office/drawing/2014/main" id="{716FDCDE-0C82-E3CF-F65A-E9AAE09D52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8244" y="75407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B80A23-6D41-FF2F-F42C-D79C32837E81}"/>
              </a:ext>
            </a:extLst>
          </p:cNvPr>
          <p:cNvSpPr txBox="1"/>
          <p:nvPr/>
        </p:nvSpPr>
        <p:spPr>
          <a:xfrm>
            <a:off x="-49033" y="5184295"/>
            <a:ext cx="182879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Problem Statement:</a:t>
            </a:r>
            <a:br>
              <a:rPr lang="en-US" sz="900" dirty="0"/>
            </a:br>
            <a:r>
              <a:rPr lang="en-US" sz="900" i="1" dirty="0"/>
              <a:t>“Exercise is inconsistent in timing and type, affecting calories burned and progress toward fitness goals.”</a:t>
            </a:r>
            <a:endParaRPr lang="en-US" sz="900" dirty="0"/>
          </a:p>
          <a:p>
            <a:r>
              <a:rPr lang="en-US" sz="900" b="1" dirty="0" err="1"/>
              <a:t>Goal</a:t>
            </a:r>
            <a:r>
              <a:rPr lang="en-US" sz="900" b="1" dirty="0" err="1">
                <a:highlight>
                  <a:srgbClr val="FFFF00"/>
                </a:highlight>
              </a:rPr>
              <a:t>:</a:t>
            </a:r>
            <a:r>
              <a:rPr lang="en-US" sz="900" i="1" dirty="0" err="1">
                <a:highlight>
                  <a:srgbClr val="FFFF00"/>
                </a:highlight>
              </a:rPr>
              <a:t>“Establish</a:t>
            </a:r>
            <a:r>
              <a:rPr lang="en-US" sz="900" i="1" dirty="0">
                <a:highlight>
                  <a:srgbClr val="FFFF00"/>
                </a:highlight>
              </a:rPr>
              <a:t> a consistent workout process that ensures ≥1000 calories burned per workout day.”</a:t>
            </a:r>
            <a:endParaRPr lang="en-US" sz="900" dirty="0">
              <a:highlight>
                <a:srgbClr val="FFFF00"/>
              </a:highlight>
            </a:endParaRPr>
          </a:p>
          <a:p>
            <a:r>
              <a:rPr lang="en-US" sz="900" dirty="0"/>
              <a:t>Scope: personal fitness project, timeframe (~120 days).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17C73A-670C-AEF3-8B7C-76D8BC7DE71E}"/>
              </a:ext>
            </a:extLst>
          </p:cNvPr>
          <p:cNvSpPr txBox="1"/>
          <p:nvPr/>
        </p:nvSpPr>
        <p:spPr>
          <a:xfrm>
            <a:off x="1902458" y="1765859"/>
            <a:ext cx="23763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Key metrics: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Calories burned per workout.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Steps/day.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Minutes Exercised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Type of workout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Time of Day</a:t>
            </a:r>
            <a:br>
              <a:rPr lang="en-US" sz="1200" dirty="0"/>
            </a:br>
            <a:r>
              <a:rPr lang="en-US" sz="1200" b="1" dirty="0"/>
              <a:t>Baseline:</a:t>
            </a:r>
            <a:r>
              <a:rPr lang="en-US" sz="1200" dirty="0"/>
              <a:t> ”Strength training averages ~993 calories per day; combo workouts ~1193 calories; cardio alone is much lower at ~641.67 calories.”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CD880-A9A8-0C55-882A-AD3D63BD58E0}"/>
              </a:ext>
            </a:extLst>
          </p:cNvPr>
          <p:cNvSpPr txBox="1"/>
          <p:nvPr/>
        </p:nvSpPr>
        <p:spPr>
          <a:xfrm>
            <a:off x="4462039" y="1616869"/>
            <a:ext cx="20187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Regression results</a:t>
            </a:r>
            <a:r>
              <a:rPr lang="en-US" sz="800" dirty="0"/>
              <a:t>: strength workout and combo workout burn more than cardio.  Early morning burns more than afternoon. Cals per workout and steps are strong predictors of calories.</a:t>
            </a:r>
          </a:p>
          <a:p>
            <a:r>
              <a:rPr lang="en-US" sz="800" b="1" dirty="0"/>
              <a:t>Identified issues: </a:t>
            </a:r>
            <a:r>
              <a:rPr lang="en-US" sz="800" dirty="0"/>
              <a:t>missed workouts when morning plan fails, variation in calorie totals.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77D76-DFF3-01C3-6888-F42B4296BCD5}"/>
              </a:ext>
            </a:extLst>
          </p:cNvPr>
          <p:cNvSpPr txBox="1"/>
          <p:nvPr/>
        </p:nvSpPr>
        <p:spPr>
          <a:xfrm>
            <a:off x="6824133" y="1362587"/>
            <a:ext cx="246063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endParaRPr lang="en-US" sz="14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sz="1400" b="1" dirty="0"/>
              <a:t>(Hₐ):</a:t>
            </a:r>
            <a:r>
              <a:rPr lang="en-US" sz="1400" dirty="0"/>
              <a:t> </a:t>
            </a:r>
            <a:r>
              <a:rPr lang="el-GR" sz="1400" dirty="0"/>
              <a:t>μ₁ &gt; μ₀</a:t>
            </a:r>
            <a:r>
              <a:rPr lang="en-US" sz="1400" dirty="0"/>
              <a:t>    Reject Null</a:t>
            </a:r>
            <a:endParaRPr lang="el-GR" sz="1400" dirty="0"/>
          </a:p>
          <a:p>
            <a:pPr algn="l">
              <a:buNone/>
            </a:pPr>
            <a:endParaRPr lang="en-US" sz="1200" b="1" dirty="0">
              <a:solidFill>
                <a:srgbClr val="000000"/>
              </a:solidFill>
            </a:endParaRPr>
          </a:p>
          <a:p>
            <a:pPr algn="l">
              <a:buNone/>
            </a:pPr>
            <a:endParaRPr lang="en-US" sz="1200" b="1" i="0" u="none" strike="noStrike" dirty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1768F8D-0BC0-2B37-B465-27FB696AD3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6710897"/>
              </p:ext>
            </p:extLst>
          </p:nvPr>
        </p:nvGraphicFramePr>
        <p:xfrm>
          <a:off x="1763665" y="3870547"/>
          <a:ext cx="2534751" cy="2116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E9763F8B-95EE-3F1E-531A-DA90E8685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0676" t="58474" r="52860" b="17118"/>
          <a:stretch>
            <a:fillRect/>
          </a:stretch>
        </p:blipFill>
        <p:spPr>
          <a:xfrm>
            <a:off x="4374819" y="2556123"/>
            <a:ext cx="2056873" cy="19718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4AE89C-A98A-B491-2CCE-20CBBF1DC98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0392" t="37248" r="59295" b="34200"/>
          <a:stretch>
            <a:fillRect/>
          </a:stretch>
        </p:blipFill>
        <p:spPr>
          <a:xfrm>
            <a:off x="54839" y="2251487"/>
            <a:ext cx="1326192" cy="2384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8A362-751E-A1E5-5809-CC5D6ADEFEE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4510" t="41383" r="27138" b="34174"/>
          <a:stretch>
            <a:fillRect/>
          </a:stretch>
        </p:blipFill>
        <p:spPr>
          <a:xfrm>
            <a:off x="4371266" y="4469970"/>
            <a:ext cx="4735341" cy="1554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E4FFF7-6C69-D2EB-F6FE-BFCEBE60AC54}"/>
              </a:ext>
            </a:extLst>
          </p:cNvPr>
          <p:cNvSpPr txBox="1"/>
          <p:nvPr/>
        </p:nvSpPr>
        <p:spPr>
          <a:xfrm>
            <a:off x="6560408" y="3941066"/>
            <a:ext cx="262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Trend shows consistent achievement of 1000+ calorie days after switching to 5:15am strength or combo workouts. Step count supplements calorie burn during recovery phase</a:t>
            </a:r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B2AE9CB7-72B4-7680-1A70-DFB93721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460" y="1968071"/>
            <a:ext cx="2338102" cy="174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2341AB-7CB2-E4F9-4CA6-071131D246E4}"/>
              </a:ext>
            </a:extLst>
          </p:cNvPr>
          <p:cNvCxnSpPr/>
          <p:nvPr/>
        </p:nvCxnSpPr>
        <p:spPr bwMode="auto">
          <a:xfrm>
            <a:off x="1763665" y="1673705"/>
            <a:ext cx="8286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0A8530-F9A4-B6DD-C856-420202B84A84}"/>
              </a:ext>
            </a:extLst>
          </p:cNvPr>
          <p:cNvCxnSpPr/>
          <p:nvPr/>
        </p:nvCxnSpPr>
        <p:spPr bwMode="auto">
          <a:xfrm>
            <a:off x="3718244" y="1660377"/>
            <a:ext cx="8286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72D5FB-B27B-C0A3-A4C6-D33963E47FEE}"/>
              </a:ext>
            </a:extLst>
          </p:cNvPr>
          <p:cNvCxnSpPr/>
          <p:nvPr/>
        </p:nvCxnSpPr>
        <p:spPr bwMode="auto">
          <a:xfrm>
            <a:off x="5986462" y="1660377"/>
            <a:ext cx="8286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7CD4D2-67F3-C1A7-6096-77CA04CFE8D4}"/>
              </a:ext>
            </a:extLst>
          </p:cNvPr>
          <p:cNvCxnSpPr>
            <a:cxnSpLocks/>
          </p:cNvCxnSpPr>
          <p:nvPr/>
        </p:nvCxnSpPr>
        <p:spPr bwMode="auto">
          <a:xfrm flipH="1">
            <a:off x="6721471" y="3708399"/>
            <a:ext cx="93666" cy="2873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EE0C9E-7527-5D07-4908-52EBC8A96AC6}"/>
              </a:ext>
            </a:extLst>
          </p:cNvPr>
          <p:cNvSpPr txBox="1"/>
          <p:nvPr/>
        </p:nvSpPr>
        <p:spPr>
          <a:xfrm>
            <a:off x="7104916" y="6065723"/>
            <a:ext cx="1828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Zero defects in 9 workout days, need more samples for greater confirmation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9C9765-794B-6C9B-7CC1-ACD133A898FA}"/>
              </a:ext>
            </a:extLst>
          </p:cNvPr>
          <p:cNvSpPr txBox="1"/>
          <p:nvPr/>
        </p:nvSpPr>
        <p:spPr>
          <a:xfrm>
            <a:off x="8332936" y="2655074"/>
            <a:ext cx="108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+200 calorie improvement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3CCB2-7270-7D4B-B088-C1292B57E05C}"/>
              </a:ext>
            </a:extLst>
          </p:cNvPr>
          <p:cNvSpPr txBox="1"/>
          <p:nvPr/>
        </p:nvSpPr>
        <p:spPr>
          <a:xfrm>
            <a:off x="-72934" y="1774939"/>
            <a:ext cx="180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highlight>
                  <a:srgbClr val="FFFF00"/>
                </a:highlight>
              </a:rPr>
              <a:t>The current process contains too many decision points and opportunities for defects</a:t>
            </a:r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30E8A7-A673-03DA-498B-05D2A81E7554}"/>
              </a:ext>
            </a:extLst>
          </p:cNvPr>
          <p:cNvSpPr txBox="1"/>
          <p:nvPr/>
        </p:nvSpPr>
        <p:spPr>
          <a:xfrm>
            <a:off x="-14735" y="1448919"/>
            <a:ext cx="1037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SQL = 1.7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2FB8F4-4246-13B7-84C3-F3C00B41A2DA}"/>
              </a:ext>
            </a:extLst>
          </p:cNvPr>
          <p:cNvSpPr txBox="1"/>
          <p:nvPr/>
        </p:nvSpPr>
        <p:spPr>
          <a:xfrm>
            <a:off x="65937" y="4703623"/>
            <a:ext cx="160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2*SD less than the mean = 643.11 </a:t>
            </a:r>
            <a:r>
              <a:rPr lang="en-US" sz="800" dirty="0" err="1"/>
              <a:t>cals</a:t>
            </a:r>
            <a:r>
              <a:rPr lang="en-US" sz="800" dirty="0"/>
              <a:t> for the day. That lower bound is too low for my goals!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1A238C-8780-FD1D-AC70-315AECA59139}"/>
              </a:ext>
            </a:extLst>
          </p:cNvPr>
          <p:cNvCxnSpPr>
            <a:cxnSpLocks/>
          </p:cNvCxnSpPr>
          <p:nvPr/>
        </p:nvCxnSpPr>
        <p:spPr bwMode="auto">
          <a:xfrm flipV="1">
            <a:off x="647054" y="4198542"/>
            <a:ext cx="352971" cy="5050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A837DB0-8FFB-1A06-5556-C9FF8A248E88}"/>
              </a:ext>
            </a:extLst>
          </p:cNvPr>
          <p:cNvSpPr txBox="1"/>
          <p:nvPr/>
        </p:nvSpPr>
        <p:spPr>
          <a:xfrm>
            <a:off x="85668" y="2531865"/>
            <a:ext cx="1182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Want to increase the mean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D8CC74-1573-41D2-3F25-E943BA64C6D9}"/>
              </a:ext>
            </a:extLst>
          </p:cNvPr>
          <p:cNvCxnSpPr/>
          <p:nvPr/>
        </p:nvCxnSpPr>
        <p:spPr bwMode="auto">
          <a:xfrm>
            <a:off x="504189" y="2819400"/>
            <a:ext cx="495836" cy="192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65B059-A3BF-8597-1A91-D89FDC43024D}"/>
              </a:ext>
            </a:extLst>
          </p:cNvPr>
          <p:cNvSpPr txBox="1"/>
          <p:nvPr/>
        </p:nvSpPr>
        <p:spPr>
          <a:xfrm>
            <a:off x="6972300" y="1764714"/>
            <a:ext cx="19065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statistically significant (p = 0.0006)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AF5C4-0F83-948C-AC76-7BF0F17CE2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7710" y="1104684"/>
            <a:ext cx="3810000" cy="1981200"/>
          </a:xfrm>
        </p:spPr>
        <p:txBody>
          <a:bodyPr/>
          <a:lstStyle/>
          <a:p>
            <a:r>
              <a:rPr lang="el-GR" sz="1200" dirty="0"/>
              <a:t>μ₀ = </a:t>
            </a:r>
            <a:r>
              <a:rPr lang="en-US" sz="1200" dirty="0"/>
              <a:t>mean daily calories burned under the old process (baseline)</a:t>
            </a:r>
          </a:p>
          <a:p>
            <a:r>
              <a:rPr lang="el-GR" sz="1200" dirty="0"/>
              <a:t>μ₁ = </a:t>
            </a:r>
            <a:r>
              <a:rPr lang="en-US" sz="1200" dirty="0"/>
              <a:t>mean daily calories burned under the new process (after intervention)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E24FCD-7AE1-0622-306E-483993ECAB40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119679" y="2064543"/>
            <a:ext cx="3626062" cy="3657600"/>
          </a:xfrm>
        </p:spPr>
        <p:txBody>
          <a:bodyPr/>
          <a:lstStyle/>
          <a:p>
            <a:pPr marL="0" indent="0">
              <a:buNone/>
            </a:pPr>
            <a:r>
              <a:rPr lang="en-US" sz="1400" u="sng" dirty="0"/>
              <a:t>Results of a one-tailed two-sample t-test comparing baseline vs improvement calorie burns.</a:t>
            </a:r>
          </a:p>
          <a:p>
            <a:pPr marL="0" indent="0">
              <a:buNone/>
            </a:pPr>
            <a:br>
              <a:rPr lang="en-US" sz="1200" dirty="0"/>
            </a:br>
            <a:r>
              <a:rPr lang="en-US" sz="1200" b="1" dirty="0">
                <a:highlight>
                  <a:srgbClr val="FFFF00"/>
                </a:highlight>
              </a:rPr>
              <a:t>Conclusion</a:t>
            </a:r>
            <a:r>
              <a:rPr lang="en-US" sz="1200" dirty="0">
                <a:highlight>
                  <a:srgbClr val="FFFF00"/>
                </a:highlight>
              </a:rPr>
              <a:t>: Early morning + structured workouts significantly increased daily calorie burn</a:t>
            </a:r>
          </a:p>
          <a:p>
            <a:r>
              <a:rPr lang="en-US" sz="1200" dirty="0"/>
              <a:t>Baseline mean: </a:t>
            </a:r>
            <a:r>
              <a:rPr lang="en-US" sz="1200" b="1" dirty="0"/>
              <a:t>1004 </a:t>
            </a:r>
            <a:r>
              <a:rPr lang="en-US" sz="1200" b="1" dirty="0" err="1"/>
              <a:t>cal</a:t>
            </a:r>
            <a:r>
              <a:rPr lang="en-US" sz="1200" b="1" dirty="0"/>
              <a:t>/day</a:t>
            </a:r>
            <a:endParaRPr lang="en-US" sz="1200" dirty="0"/>
          </a:p>
          <a:p>
            <a:r>
              <a:rPr lang="en-US" sz="1200" dirty="0"/>
              <a:t>Improvement mean: </a:t>
            </a:r>
            <a:r>
              <a:rPr lang="en-US" sz="1200" b="1" dirty="0"/>
              <a:t>1205 </a:t>
            </a:r>
            <a:r>
              <a:rPr lang="en-US" sz="1200" b="1" dirty="0" err="1"/>
              <a:t>cal</a:t>
            </a:r>
            <a:r>
              <a:rPr lang="en-US" sz="1200" b="1" dirty="0"/>
              <a:t>/day</a:t>
            </a:r>
            <a:endParaRPr lang="en-US" sz="1200" dirty="0"/>
          </a:p>
          <a:p>
            <a:r>
              <a:rPr lang="en-US" sz="1200" dirty="0"/>
              <a:t>One-tailed t-test: </a:t>
            </a:r>
            <a:r>
              <a:rPr lang="en-US" sz="1200" b="1" dirty="0"/>
              <a:t>t = 3.82, p = 0.0006</a:t>
            </a:r>
            <a:r>
              <a:rPr lang="en-US" sz="1200" dirty="0"/>
              <a:t> → statistically significant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E07E4-5319-07B6-6F36-269E45C088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92" y="4267200"/>
            <a:ext cx="3414415" cy="1981200"/>
          </a:xfrm>
        </p:spPr>
        <p:txBody>
          <a:bodyPr/>
          <a:lstStyle/>
          <a:p>
            <a:r>
              <a:rPr lang="en-US" sz="1200" b="1" dirty="0"/>
              <a:t>Since p &lt; 0.05, I reject H₀.</a:t>
            </a:r>
          </a:p>
          <a:p>
            <a:r>
              <a:rPr lang="en-US" sz="1200" dirty="0"/>
              <a:t>Evidence strongly supports that the </a:t>
            </a:r>
            <a:r>
              <a:rPr lang="en-US" sz="1200" b="1" dirty="0"/>
              <a:t>new process burns significantly more calories</a:t>
            </a:r>
            <a:r>
              <a:rPr lang="en-US" sz="1200" dirty="0"/>
              <a:t> than your baseline.</a:t>
            </a:r>
          </a:p>
          <a:p>
            <a:r>
              <a:rPr lang="en-US" sz="1200" dirty="0"/>
              <a:t>On average, the improvement raised daily calorie burn by about </a:t>
            </a:r>
            <a:r>
              <a:rPr lang="en-US" sz="1200" b="1" dirty="0"/>
              <a:t>+200 calories</a:t>
            </a:r>
            <a:r>
              <a:rPr lang="en-US" sz="1200" dirty="0"/>
              <a:t> per workout day.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37EC5F1-56B1-0F7E-45CC-F86F88B53F3D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1752600" y="91351"/>
            <a:ext cx="7772400" cy="1143000"/>
          </a:xfrm>
        </p:spPr>
        <p:txBody>
          <a:bodyPr/>
          <a:lstStyle/>
          <a:p>
            <a:r>
              <a:rPr lang="en-US" dirty="0"/>
              <a:t>Improve – Hypothesis Test Results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781CF5-1416-36A3-9E2F-9680CF68CD1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27710" y="257173"/>
            <a:ext cx="3810000" cy="1981200"/>
          </a:xfrm>
        </p:spPr>
        <p:txBody>
          <a:bodyPr/>
          <a:lstStyle/>
          <a:p>
            <a:r>
              <a:rPr lang="en-US" sz="2000" b="1" dirty="0"/>
              <a:t>Null (H₀):</a:t>
            </a:r>
            <a:r>
              <a:rPr lang="en-US" sz="2000" dirty="0"/>
              <a:t> </a:t>
            </a:r>
            <a:r>
              <a:rPr lang="el-GR" sz="2000" dirty="0"/>
              <a:t>μ₁ ≤ μ₀</a:t>
            </a:r>
          </a:p>
          <a:p>
            <a:r>
              <a:rPr lang="en-US" sz="2000" b="1" dirty="0"/>
              <a:t>Alternative (Hₐ):</a:t>
            </a:r>
            <a:r>
              <a:rPr lang="en-US" sz="2000" dirty="0"/>
              <a:t> </a:t>
            </a:r>
            <a:r>
              <a:rPr lang="el-GR" sz="2000" dirty="0"/>
              <a:t>μ₁ &gt; μ₀</a:t>
            </a:r>
          </a:p>
          <a:p>
            <a:endParaRPr lang="en-US" dirty="0"/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9A8DA271-84DE-1A4C-3C22-898AAE237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43" y="1843086"/>
            <a:ext cx="5490227" cy="4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1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E8710-270C-425B-8506-C19E0F1CE869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0" y="381000"/>
            <a:ext cx="9144000" cy="1371600"/>
          </a:xfrm>
        </p:spPr>
        <p:txBody>
          <a:bodyPr/>
          <a:lstStyle/>
          <a:p>
            <a:r>
              <a:rPr lang="en-US" sz="4000" dirty="0"/>
              <a:t>Control – Moving Forward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68537-B3E4-D905-50DE-81CCAA866D5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4949" y="1447800"/>
            <a:ext cx="3810000" cy="19812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Lessons Learned</a:t>
            </a:r>
          </a:p>
          <a:p>
            <a:r>
              <a:rPr lang="en-US" sz="1200" dirty="0"/>
              <a:t>Early Morning workouts lead to </a:t>
            </a:r>
            <a:r>
              <a:rPr lang="en-US" sz="1200" b="1" dirty="0"/>
              <a:t>higher daily burn</a:t>
            </a:r>
            <a:r>
              <a:rPr lang="en-US" sz="1200" dirty="0"/>
              <a:t> and fewer disruptions</a:t>
            </a:r>
          </a:p>
          <a:p>
            <a:r>
              <a:rPr lang="en-US" sz="1200" dirty="0"/>
              <a:t>Combo workouts (strength + cardio) are most effective</a:t>
            </a:r>
          </a:p>
          <a:p>
            <a:r>
              <a:rPr lang="en-US" sz="1200" dirty="0"/>
              <a:t>Even small step increases have big calorie impact (~390 </a:t>
            </a:r>
            <a:r>
              <a:rPr lang="en-US" sz="1200" dirty="0" err="1"/>
              <a:t>cal</a:t>
            </a:r>
            <a:r>
              <a:rPr lang="en-US" sz="1200" dirty="0"/>
              <a:t> from 10k steps)</a:t>
            </a:r>
          </a:p>
          <a:p>
            <a:r>
              <a:rPr lang="en-US" sz="1200" dirty="0"/>
              <a:t>Skipping the workout </a:t>
            </a:r>
            <a:r>
              <a:rPr lang="en-US" sz="1200" b="1" dirty="0"/>
              <a:t>early in the day</a:t>
            </a:r>
            <a:r>
              <a:rPr lang="en-US" sz="1200" dirty="0"/>
              <a:t> often leads to no workout at all</a:t>
            </a:r>
          </a:p>
          <a:p>
            <a:r>
              <a:rPr lang="en-US" sz="1200" dirty="0"/>
              <a:t>Injuries require flexibility in the plan—but </a:t>
            </a:r>
            <a:r>
              <a:rPr lang="en-US" sz="1200" b="1" dirty="0"/>
              <a:t>walking still works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CFF19-BA12-A121-DB6B-4BD2CD76FF9A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1773" y="1479014"/>
            <a:ext cx="3810000" cy="19812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What’s Next?</a:t>
            </a:r>
          </a:p>
          <a:p>
            <a:r>
              <a:rPr lang="en-US" sz="1200" dirty="0"/>
              <a:t>Resume combo workouts once knee fully healed</a:t>
            </a:r>
          </a:p>
          <a:p>
            <a:r>
              <a:rPr lang="en-US" sz="1200" dirty="0"/>
              <a:t>Continue early morning habit to </a:t>
            </a:r>
            <a:r>
              <a:rPr lang="en-US" sz="1200" b="1" dirty="0"/>
              <a:t>protect workout time</a:t>
            </a:r>
            <a:endParaRPr lang="en-US" sz="1200" dirty="0"/>
          </a:p>
          <a:p>
            <a:r>
              <a:rPr lang="en-US" sz="1200" dirty="0"/>
              <a:t>Add habit-tracking or alarms to reinforce control phase</a:t>
            </a:r>
          </a:p>
          <a:p>
            <a:r>
              <a:rPr lang="en-US" sz="1200" dirty="0"/>
              <a:t>Use data insights to build next goal (e.g. strength goal, weight loss goal, improve cardio health goal)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35EC6-8885-BA98-9E42-5ADEDB0D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47" t="37924" r="40799" b="27357"/>
          <a:stretch>
            <a:fillRect/>
          </a:stretch>
        </p:blipFill>
        <p:spPr>
          <a:xfrm>
            <a:off x="37593" y="4038600"/>
            <a:ext cx="4985938" cy="2705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7873C7-1D25-9B13-4499-B0E0AEAFA87E}"/>
              </a:ext>
            </a:extLst>
          </p:cNvPr>
          <p:cNvSpPr txBox="1"/>
          <p:nvPr/>
        </p:nvSpPr>
        <p:spPr>
          <a:xfrm>
            <a:off x="1981200" y="4419600"/>
            <a:ext cx="2819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ighlight>
                  <a:srgbClr val="FFFF00"/>
                </a:highlight>
              </a:rPr>
              <a:t>5am workout is intercept. The model shows it to be better than morning (9am) workouts. Additional models showed afternoon and evening to burn less daily calories than 5am workouts.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D7668-232B-9273-8184-BC967705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07" t="54529" r="46079" b="18300"/>
          <a:stretch>
            <a:fillRect/>
          </a:stretch>
        </p:blipFill>
        <p:spPr>
          <a:xfrm>
            <a:off x="5023531" y="3657600"/>
            <a:ext cx="4112070" cy="3105379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B935D994-163C-A00F-ED19-91E55676E427}"/>
              </a:ext>
            </a:extLst>
          </p:cNvPr>
          <p:cNvSpPr/>
          <p:nvPr/>
        </p:nvSpPr>
        <p:spPr bwMode="auto">
          <a:xfrm>
            <a:off x="8305800" y="2796907"/>
            <a:ext cx="433251" cy="80698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CC44A-9F42-95FB-7255-04A2A75530E3}"/>
              </a:ext>
            </a:extLst>
          </p:cNvPr>
          <p:cNvSpPr txBox="1"/>
          <p:nvPr/>
        </p:nvSpPr>
        <p:spPr>
          <a:xfrm>
            <a:off x="6553199" y="4114800"/>
            <a:ext cx="255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Model shows strength and cardio combo workout to burn the most calories. When healed from knee Injury, combo workouts will continue!</a:t>
            </a:r>
          </a:p>
        </p:txBody>
      </p:sp>
    </p:spTree>
    <p:extLst>
      <p:ext uri="{BB962C8B-B14F-4D97-AF65-F5344CB8AC3E}">
        <p14:creationId xmlns:p14="http://schemas.microsoft.com/office/powerpoint/2010/main" val="115740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1ED4-44E8-37B2-3D95-870AE83B80A2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dirty="0"/>
              <a:t>Control – Sustaining 1k-Calorie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D729A-9CFF-FBA6-78F2-DE2C65E3E93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u="sng" dirty="0"/>
              <a:t>Daily Tracking System Maintained</a:t>
            </a:r>
          </a:p>
          <a:p>
            <a:r>
              <a:rPr lang="en-US" sz="1200" dirty="0"/>
              <a:t>Apple Watch tracks steps and calories</a:t>
            </a:r>
          </a:p>
          <a:p>
            <a:r>
              <a:rPr lang="en-US" sz="1200" dirty="0" err="1"/>
              <a:t>Fitbod</a:t>
            </a:r>
            <a:r>
              <a:rPr lang="en-US" sz="1200" dirty="0"/>
              <a:t> logs strength workouts</a:t>
            </a:r>
          </a:p>
          <a:p>
            <a:r>
              <a:rPr lang="en-US" sz="1200" dirty="0"/>
              <a:t>Fitness app logs cardio</a:t>
            </a:r>
          </a:p>
          <a:p>
            <a:r>
              <a:rPr lang="en-US" sz="1200" dirty="0"/>
              <a:t>End-of-day logging for accountability</a:t>
            </a:r>
          </a:p>
          <a:p>
            <a:endParaRPr lang="en-US" sz="1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7C9E5-D535-6508-A52C-2B0D2F332098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u="sng" dirty="0"/>
              <a:t>Visual Controls</a:t>
            </a:r>
          </a:p>
          <a:p>
            <a:r>
              <a:rPr lang="en-US" sz="1200" dirty="0"/>
              <a:t>Apple Fitness Goal level set to 1000 to so the ring visual can give quick view of current status  </a:t>
            </a:r>
          </a:p>
          <a:p>
            <a:r>
              <a:rPr lang="en-US" sz="1200" dirty="0"/>
              <a:t>Apple watch Reminders to move (steps) throughout the 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DB4DBF-8A61-1796-674F-1959183AC8DA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u="sng" dirty="0"/>
              <a:t>Control Plan</a:t>
            </a:r>
          </a:p>
          <a:p>
            <a:r>
              <a:rPr lang="en-US" sz="1200" dirty="0"/>
              <a:t>Maintain 5:00am wake-up &amp; 5:15am workout routine</a:t>
            </a:r>
          </a:p>
          <a:p>
            <a:r>
              <a:rPr lang="en-US" sz="1200" dirty="0"/>
              <a:t>Prioritize combo workouts when fully recovered</a:t>
            </a:r>
          </a:p>
          <a:p>
            <a:r>
              <a:rPr lang="en-US" sz="1200" dirty="0"/>
              <a:t>Daily walks to maintain ≥8,000–10,000 steps</a:t>
            </a:r>
          </a:p>
          <a:p>
            <a:r>
              <a:rPr lang="en-US" sz="1200" dirty="0"/>
              <a:t>Adjust workout timing only if early workout is missed</a:t>
            </a:r>
          </a:p>
          <a:p>
            <a:endParaRPr lang="en-US" sz="1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E8173-91AB-DAC7-3DCF-1DEAD12C30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u="sng" dirty="0"/>
              <a:t>Response Plan if Target Missed</a:t>
            </a:r>
          </a:p>
          <a:p>
            <a:r>
              <a:rPr lang="en-US" sz="1200" dirty="0"/>
              <a:t>Missed morning? Default to strength-only at next available time</a:t>
            </a:r>
          </a:p>
          <a:p>
            <a:r>
              <a:rPr lang="en-US" sz="1200" dirty="0"/>
              <a:t>Below target calories? Add a brisk walk in evening</a:t>
            </a:r>
          </a:p>
          <a:p>
            <a:r>
              <a:rPr lang="en-US" sz="1200" dirty="0"/>
              <a:t>Daily and Weekly review </a:t>
            </a:r>
          </a:p>
        </p:txBody>
      </p:sp>
      <p:pic>
        <p:nvPicPr>
          <p:cNvPr id="7" name="Picture 36" descr="Image result for syracuse university otto the orange">
            <a:extLst>
              <a:ext uri="{FF2B5EF4-FFF2-40B4-BE49-F238E27FC236}">
                <a16:creationId xmlns:a16="http://schemas.microsoft.com/office/drawing/2014/main" id="{C60FD37A-65DF-0494-CDFA-7C85A9F3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0" y="3162300"/>
            <a:ext cx="8509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52BA65-BEA7-D7B1-F763-BF3DFE8E2018}"/>
              </a:ext>
            </a:extLst>
          </p:cNvPr>
          <p:cNvSpPr txBox="1"/>
          <p:nvPr/>
        </p:nvSpPr>
        <p:spPr>
          <a:xfrm>
            <a:off x="228600" y="57912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ighlight>
                  <a:srgbClr val="FFFF00"/>
                </a:highlight>
              </a:rPr>
              <a:t>In 9 observed improvement days, 0 defects occurred (all ≥1000 </a:t>
            </a:r>
            <a:r>
              <a:rPr lang="en-US" sz="1600" dirty="0" err="1">
                <a:highlight>
                  <a:srgbClr val="FFFF00"/>
                </a:highlight>
              </a:rPr>
              <a:t>cal</a:t>
            </a:r>
            <a:r>
              <a:rPr lang="en-US" sz="1600" dirty="0">
                <a:highlight>
                  <a:srgbClr val="FFFF00"/>
                </a:highlight>
              </a:rPr>
              <a:t>). This corresponds to an observed Sigma Quality Level of ≥6</a:t>
            </a:r>
            <a:r>
              <a:rPr lang="el-GR" sz="1600" dirty="0">
                <a:highlight>
                  <a:srgbClr val="FFFF00"/>
                </a:highlight>
              </a:rPr>
              <a:t>σ. </a:t>
            </a:r>
            <a:r>
              <a:rPr lang="en-US" sz="1600" dirty="0">
                <a:highlight>
                  <a:srgbClr val="FFFF00"/>
                </a:highlight>
              </a:rPr>
              <a:t>However, due to the small sample size, true long-term capability may be closer to 2–3</a:t>
            </a:r>
            <a:r>
              <a:rPr lang="el-GR" sz="1600" dirty="0">
                <a:highlight>
                  <a:srgbClr val="FFFF00"/>
                </a:highlight>
              </a:rPr>
              <a:t>σ. </a:t>
            </a:r>
            <a:r>
              <a:rPr lang="en-US" sz="1600" dirty="0">
                <a:highlight>
                  <a:srgbClr val="FFFF00"/>
                </a:highlight>
              </a:rPr>
              <a:t>Ongoing data collection will confirm sustained performance.</a:t>
            </a:r>
          </a:p>
        </p:txBody>
      </p:sp>
    </p:spTree>
    <p:extLst>
      <p:ext uri="{BB962C8B-B14F-4D97-AF65-F5344CB8AC3E}">
        <p14:creationId xmlns:p14="http://schemas.microsoft.com/office/powerpoint/2010/main" val="250489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0F26-73CD-B5F2-6A70-8BA115AF404E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685800" y="297597"/>
            <a:ext cx="7772400" cy="1143000"/>
          </a:xfrm>
        </p:spPr>
        <p:txBody>
          <a:bodyPr/>
          <a:lstStyle/>
          <a:p>
            <a:r>
              <a:rPr lang="en-US"/>
              <a:t> </a:t>
            </a: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Burn a K on Workout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AAD2F-530C-24D0-25FF-47DF1693246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5800" y="1676400"/>
            <a:ext cx="3810000" cy="1981200"/>
          </a:xfrm>
        </p:spPr>
        <p:txBody>
          <a:bodyPr/>
          <a:lstStyle/>
          <a:p>
            <a:pPr marL="0" indent="0">
              <a:buNone/>
            </a:pPr>
            <a:r>
              <a:rPr lang="en-US" sz="1600" b="1" u="sng" dirty="0"/>
              <a:t>Problem</a:t>
            </a:r>
          </a:p>
          <a:p>
            <a:r>
              <a:rPr lang="en-US" sz="1600" dirty="0"/>
              <a:t>Exercise was inconsistent in timing and type, leading to missed goals and calorie burn variation.</a:t>
            </a:r>
          </a:p>
          <a:p>
            <a:r>
              <a:rPr lang="en-US" sz="1600" dirty="0"/>
              <a:t>Baseline mean: </a:t>
            </a:r>
            <a:r>
              <a:rPr lang="en-US" sz="1600" b="1" dirty="0"/>
              <a:t>1004 calories/day</a:t>
            </a:r>
            <a:r>
              <a:rPr lang="en-US" sz="1600" dirty="0"/>
              <a:t>, SQL = </a:t>
            </a:r>
            <a:r>
              <a:rPr lang="en-US" sz="1600" b="1" dirty="0"/>
              <a:t>1.7</a:t>
            </a:r>
            <a:r>
              <a:rPr lang="el-GR" sz="1600" b="1" dirty="0"/>
              <a:t>σ</a:t>
            </a:r>
            <a:r>
              <a:rPr lang="el-GR" sz="16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CAF8D-1BC0-89F7-6458-8DA2BEF7B0D3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821597"/>
            <a:ext cx="3810000" cy="1981200"/>
          </a:xfrm>
        </p:spPr>
        <p:txBody>
          <a:bodyPr/>
          <a:lstStyle/>
          <a:p>
            <a:pPr marL="0" indent="0">
              <a:buNone/>
            </a:pPr>
            <a:r>
              <a:rPr lang="en-US" sz="1600" b="1" u="sng" dirty="0"/>
              <a:t>Results</a:t>
            </a:r>
          </a:p>
          <a:p>
            <a:r>
              <a:rPr lang="en-US" sz="1600" dirty="0"/>
              <a:t>New mean: </a:t>
            </a:r>
            <a:r>
              <a:rPr lang="en-US" sz="1600" b="1" dirty="0"/>
              <a:t>1205 calories/day</a:t>
            </a:r>
            <a:r>
              <a:rPr lang="en-US" sz="1600" dirty="0"/>
              <a:t> (+200).</a:t>
            </a:r>
          </a:p>
          <a:p>
            <a:r>
              <a:rPr lang="en-US" sz="1600" dirty="0"/>
              <a:t>One-tailed t-test: </a:t>
            </a:r>
            <a:r>
              <a:rPr lang="en-US" sz="1600" b="1" dirty="0"/>
              <a:t>t = 3.82, p = 0.0006</a:t>
            </a:r>
            <a:r>
              <a:rPr lang="en-US" sz="1600" dirty="0"/>
              <a:t> → statistically significant improvement.</a:t>
            </a:r>
          </a:p>
          <a:p>
            <a:r>
              <a:rPr lang="en-US" sz="1600" dirty="0"/>
              <a:t>0 defects in 9 improvement days (≥6</a:t>
            </a:r>
            <a:r>
              <a:rPr lang="el-GR" sz="1600" dirty="0"/>
              <a:t>σ </a:t>
            </a:r>
            <a:r>
              <a:rPr lang="en-US" sz="1600" dirty="0"/>
              <a:t>observed).</a:t>
            </a:r>
          </a:p>
          <a:p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D7DDC-2D1D-6671-1BDF-8567F5580B8A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85800" y="3802797"/>
            <a:ext cx="3810000" cy="1981200"/>
          </a:xfrm>
        </p:spPr>
        <p:txBody>
          <a:bodyPr/>
          <a:lstStyle/>
          <a:p>
            <a:pPr marL="0" indent="0">
              <a:buNone/>
            </a:pPr>
            <a:r>
              <a:rPr lang="en-US" sz="1600" b="1" u="sng" dirty="0"/>
              <a:t>Intervention</a:t>
            </a:r>
            <a:r>
              <a:rPr lang="en-US" sz="1600" u="sng" dirty="0"/>
              <a:t> </a:t>
            </a:r>
          </a:p>
          <a:p>
            <a:r>
              <a:rPr lang="en-US" sz="1600" dirty="0"/>
              <a:t>Implemented </a:t>
            </a:r>
            <a:r>
              <a:rPr lang="en-US" sz="1600" b="1" dirty="0"/>
              <a:t>5:15am workouts</a:t>
            </a:r>
            <a:r>
              <a:rPr lang="en-US" sz="1600" dirty="0"/>
              <a:t>, prioritizing strength + cardio combo.</a:t>
            </a:r>
          </a:p>
          <a:p>
            <a:r>
              <a:rPr lang="en-US" sz="1600" dirty="0"/>
              <a:t>Added structured step goals (8,000–10,000/day).</a:t>
            </a:r>
          </a:p>
          <a:p>
            <a:r>
              <a:rPr lang="en-US" sz="1600" dirty="0"/>
              <a:t>Daily Apple Watch + </a:t>
            </a:r>
            <a:r>
              <a:rPr lang="en-US" sz="1600" dirty="0" err="1"/>
              <a:t>Fitbod</a:t>
            </a:r>
            <a:r>
              <a:rPr lang="en-US" sz="1600" dirty="0"/>
              <a:t> logging for accountability.</a:t>
            </a:r>
          </a:p>
          <a:p>
            <a:endParaRPr lang="en-US" sz="1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19DABC-A1BD-0883-CA18-3E69B8906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8200" y="3920698"/>
            <a:ext cx="3810000" cy="1981200"/>
          </a:xfrm>
        </p:spPr>
        <p:txBody>
          <a:bodyPr/>
          <a:lstStyle/>
          <a:p>
            <a:pPr marL="0" indent="0">
              <a:buNone/>
            </a:pPr>
            <a:r>
              <a:rPr lang="en-US" sz="1600" b="1" u="sng" dirty="0"/>
              <a:t>Sustainment</a:t>
            </a:r>
            <a:endParaRPr lang="en-US" sz="1600" u="sng" dirty="0"/>
          </a:p>
          <a:p>
            <a:r>
              <a:rPr lang="en-US" sz="1600" dirty="0"/>
              <a:t>Daily logging, Apple Watch reminders, 5am routine.</a:t>
            </a:r>
          </a:p>
          <a:p>
            <a:r>
              <a:rPr lang="en-US" sz="1600" dirty="0"/>
              <a:t>Adaptable plan during injury (strength-only + steps).</a:t>
            </a:r>
          </a:p>
          <a:p>
            <a:r>
              <a:rPr lang="en-US" sz="1600" dirty="0"/>
              <a:t>Ongoing tracking ensures ≥1000 </a:t>
            </a:r>
            <a:r>
              <a:rPr lang="en-US" sz="1600" dirty="0" err="1"/>
              <a:t>cal</a:t>
            </a:r>
            <a:r>
              <a:rPr lang="en-US" sz="1600" dirty="0"/>
              <a:t>/day remains standard.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5F82F-DA16-0620-FFC9-45D8EBE4B80E}"/>
              </a:ext>
            </a:extLst>
          </p:cNvPr>
          <p:cNvSpPr txBox="1"/>
          <p:nvPr/>
        </p:nvSpPr>
        <p:spPr>
          <a:xfrm>
            <a:off x="-228600" y="5801039"/>
            <a:ext cx="922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highlight>
                  <a:srgbClr val="FFFF00"/>
                </a:highlight>
              </a:rPr>
              <a:t>Key Takeaway:</a:t>
            </a:r>
            <a:br>
              <a:rPr lang="en-US" sz="1600" dirty="0">
                <a:highlight>
                  <a:srgbClr val="FFFF00"/>
                </a:highlight>
              </a:rPr>
            </a:br>
            <a:r>
              <a:rPr lang="en-US" sz="1600" b="1" dirty="0">
                <a:highlight>
                  <a:srgbClr val="FFFF00"/>
                </a:highlight>
              </a:rPr>
              <a:t>Early morning workouts + combo training significantly increased daily calorie burn, creating a repeatable and sustainable fitness process.</a:t>
            </a:r>
            <a:endParaRPr lang="en-US" sz="1600" dirty="0">
              <a:highlight>
                <a:srgbClr val="FFFF00"/>
              </a:highligh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0674B2-D1AB-1339-33AD-DAB21C3AF8B1}"/>
              </a:ext>
            </a:extLst>
          </p:cNvPr>
          <p:cNvCxnSpPr>
            <a:cxnSpLocks/>
          </p:cNvCxnSpPr>
          <p:nvPr/>
        </p:nvCxnSpPr>
        <p:spPr bwMode="auto">
          <a:xfrm>
            <a:off x="990600" y="2133600"/>
            <a:ext cx="0" cy="16691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F6D161-FBD4-4444-D388-33A5FAC7D63E}"/>
              </a:ext>
            </a:extLst>
          </p:cNvPr>
          <p:cNvCxnSpPr>
            <a:cxnSpLocks/>
          </p:cNvCxnSpPr>
          <p:nvPr/>
        </p:nvCxnSpPr>
        <p:spPr bwMode="auto">
          <a:xfrm flipV="1">
            <a:off x="3581400" y="2133600"/>
            <a:ext cx="1066800" cy="1787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323F01-1B4F-8CB2-36D2-54B961926BCC}"/>
              </a:ext>
            </a:extLst>
          </p:cNvPr>
          <p:cNvCxnSpPr>
            <a:cxnSpLocks/>
          </p:cNvCxnSpPr>
          <p:nvPr/>
        </p:nvCxnSpPr>
        <p:spPr bwMode="auto">
          <a:xfrm>
            <a:off x="4648200" y="2438400"/>
            <a:ext cx="76200" cy="160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5623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C4CDAE-2E88-C10D-9F32-0560C270AB72}"/>
              </a:ext>
            </a:extLst>
          </p:cNvPr>
          <p:cNvSpPr txBox="1"/>
          <p:nvPr/>
        </p:nvSpPr>
        <p:spPr bwMode="auto">
          <a:xfrm>
            <a:off x="647700" y="457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Define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6B8EFA-32F3-3C50-F304-CC1AF3182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r>
              <a:rPr lang="en-US" sz="1800" dirty="0"/>
              <a:t>My dad worked out every day of his life until he was no longer physically able. His dedication instilled in me a deep belief in the importance of exercise. The discipline he cultivated allowed him to achieve impressive feats, and he always said, </a:t>
            </a:r>
            <a:r>
              <a:rPr lang="en-US" sz="1800" i="1" dirty="0"/>
              <a:t>“Never half step. If you’re going to do something, do it to the fullest extent.”</a:t>
            </a:r>
            <a:endParaRPr lang="en-US" sz="1800" dirty="0"/>
          </a:p>
          <a:p>
            <a:r>
              <a:rPr lang="en-US" sz="1800" dirty="0"/>
              <a:t>I watched him work out through the grief of losing my mom to cancer. I watched him work out through the onset of Parkinson’s, because his doctor told him it was the best way to fight what was coming. Now, as I live my life without my parents, I work out to build longevity for my two daughters. When I train, I never half step — I give it everything. If I am putting in that effort, I want to burn at least 1,000 calories each day.</a:t>
            </a:r>
          </a:p>
          <a:p>
            <a:r>
              <a:rPr lang="en-US" sz="1800" dirty="0"/>
              <a:t>Beyond inspiration, health became my call to action. After years in the restaurant industry, I faced high triglycerides, high blood pressure, and excess weight. Through this journey, I have been able to lower my triglycerides, bring my blood pressure back to a healthy range, and lose weight.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118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BFB3-5E56-788A-2316-F1407E621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942CE-A7D7-C512-84C4-0F8D534F43CB}"/>
              </a:ext>
            </a:extLst>
          </p:cNvPr>
          <p:cNvSpPr txBox="1"/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Define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EFBF51-5F2A-65CA-FE4F-5C304140F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Operational Definitions</a:t>
            </a:r>
          </a:p>
          <a:p>
            <a:pPr marL="0" indent="0">
              <a:buNone/>
            </a:pPr>
            <a:r>
              <a:rPr lang="en-US" sz="1600" u="sng" dirty="0"/>
              <a:t>Workout Type </a:t>
            </a:r>
            <a:r>
              <a:rPr lang="en-US" sz="1200" dirty="0"/>
              <a:t>– calories calculated by apple watch(cardio) and </a:t>
            </a:r>
            <a:r>
              <a:rPr lang="en-US" sz="1200" dirty="0" err="1"/>
              <a:t>fitbod</a:t>
            </a:r>
            <a:r>
              <a:rPr lang="en-US" sz="1200" dirty="0"/>
              <a:t> app(strength)</a:t>
            </a:r>
            <a:endParaRPr lang="en-US" sz="1600" u="sng" dirty="0"/>
          </a:p>
          <a:p>
            <a:r>
              <a:rPr lang="en-US" sz="1600" dirty="0"/>
              <a:t>Cardio –</a:t>
            </a:r>
            <a:r>
              <a:rPr lang="en-US" sz="1200" dirty="0"/>
              <a:t> Jogging , walking on hills, rowing, or biking for 30 minutes</a:t>
            </a:r>
            <a:endParaRPr lang="en-US" sz="1600" dirty="0"/>
          </a:p>
          <a:p>
            <a:r>
              <a:rPr lang="en-US" sz="1600" dirty="0"/>
              <a:t>Strength- </a:t>
            </a:r>
            <a:r>
              <a:rPr lang="en-US" sz="1200" dirty="0"/>
              <a:t>weightlifting for 60 minutes </a:t>
            </a:r>
            <a:endParaRPr lang="en-US" sz="1600" dirty="0"/>
          </a:p>
          <a:p>
            <a:r>
              <a:rPr lang="en-US" sz="1600" dirty="0"/>
              <a:t>Strength and Cardio Combo –</a:t>
            </a:r>
            <a:r>
              <a:rPr lang="en-US" sz="1200" dirty="0"/>
              <a:t> 20 minutes cardio and 60 minutes weightlifting </a:t>
            </a:r>
          </a:p>
          <a:p>
            <a:pPr marL="0" indent="0">
              <a:buNone/>
            </a:pPr>
            <a:r>
              <a:rPr lang="en-US" sz="1600" u="sng" dirty="0"/>
              <a:t>Time of day </a:t>
            </a:r>
            <a:r>
              <a:rPr lang="en-US" sz="1600" dirty="0"/>
              <a:t> </a:t>
            </a:r>
            <a:r>
              <a:rPr lang="en-US" sz="1200" dirty="0"/>
              <a:t>- has NOT been strategic, more at the whim of personal and  family schedule</a:t>
            </a:r>
            <a:endParaRPr lang="en-US" sz="1600" u="sng" dirty="0"/>
          </a:p>
          <a:p>
            <a:r>
              <a:rPr lang="en-US" sz="1200" dirty="0"/>
              <a:t>Early morning (5:15am)</a:t>
            </a:r>
          </a:p>
          <a:p>
            <a:r>
              <a:rPr lang="en-US" sz="1200" dirty="0"/>
              <a:t>Morning (9 am)</a:t>
            </a:r>
          </a:p>
          <a:p>
            <a:r>
              <a:rPr lang="en-US" sz="1200" dirty="0"/>
              <a:t>Afternoon (12-2) </a:t>
            </a:r>
          </a:p>
          <a:p>
            <a:r>
              <a:rPr lang="en-US" sz="1200" dirty="0"/>
              <a:t>Evening (after 6 pm) </a:t>
            </a:r>
          </a:p>
          <a:p>
            <a:pPr marL="0" indent="0">
              <a:buNone/>
            </a:pPr>
            <a:r>
              <a:rPr lang="en-US" sz="1600" u="sng" dirty="0"/>
              <a:t>Steps </a:t>
            </a:r>
            <a:r>
              <a:rPr lang="en-US" sz="1600" dirty="0"/>
              <a:t>– </a:t>
            </a:r>
            <a:r>
              <a:rPr lang="en-US" sz="1200" dirty="0"/>
              <a:t>walking steps tracked with apple watch</a:t>
            </a:r>
          </a:p>
          <a:p>
            <a:pPr marL="0" indent="0">
              <a:buNone/>
            </a:pPr>
            <a:r>
              <a:rPr lang="en-US" sz="1600" u="sng" dirty="0"/>
              <a:t>Minutes Exercised </a:t>
            </a:r>
            <a:r>
              <a:rPr lang="en-US" sz="1200" dirty="0"/>
              <a:t>– minutes logged on apple watch  starting by initiating  specific exercise through fitness application (cardio) or </a:t>
            </a:r>
            <a:r>
              <a:rPr lang="en-US" sz="1200" dirty="0" err="1"/>
              <a:t>fitbod</a:t>
            </a:r>
            <a:r>
              <a:rPr lang="en-US" sz="1200" dirty="0"/>
              <a:t> application (strength) until workout is manually stopped in the applications</a:t>
            </a:r>
          </a:p>
          <a:p>
            <a:pPr marL="0" indent="0">
              <a:buNone/>
            </a:pPr>
            <a:r>
              <a:rPr lang="en-US" sz="1600" u="sng" dirty="0"/>
              <a:t>Calories Burned during exercised </a:t>
            </a:r>
            <a:r>
              <a:rPr lang="en-US" sz="1200" dirty="0"/>
              <a:t>– Calorie burn calculated by </a:t>
            </a:r>
            <a:r>
              <a:rPr lang="en-US" sz="1200" dirty="0" err="1"/>
              <a:t>fitbod</a:t>
            </a:r>
            <a:r>
              <a:rPr lang="en-US" sz="1200" dirty="0"/>
              <a:t> and fitness app that are recorded during the exercise</a:t>
            </a:r>
          </a:p>
          <a:p>
            <a:pPr marL="0" indent="0">
              <a:buNone/>
            </a:pPr>
            <a:r>
              <a:rPr lang="en-US" sz="1600" u="sng" dirty="0"/>
              <a:t>Calories burned for the entire day </a:t>
            </a:r>
            <a:r>
              <a:rPr lang="en-US" sz="1200" dirty="0"/>
              <a:t>– Calorie burn number recorded for the entire time the apple watch was worn (wake up to bed time). This is the target that I want to predict. The goal is that any day I am exercising, I will burn a total of at least 1000 calories for the day. 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324371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92" y="5442540"/>
            <a:ext cx="2323214" cy="1143000"/>
          </a:xfrm>
        </p:spPr>
        <p:txBody>
          <a:bodyPr>
            <a:normAutofit/>
          </a:bodyPr>
          <a:lstStyle/>
          <a:p>
            <a:r>
              <a:rPr sz="2400" dirty="0"/>
              <a:t>Workout</a:t>
            </a:r>
            <a:r>
              <a:rPr lang="en-US" sz="2400" dirty="0"/>
              <a:t> Day</a:t>
            </a:r>
            <a:r>
              <a:rPr sz="2400" dirty="0"/>
              <a:t> Process Map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3" name="Oval 2"/>
          <p:cNvSpPr/>
          <p:nvPr/>
        </p:nvSpPr>
        <p:spPr>
          <a:xfrm>
            <a:off x="16625" y="142850"/>
            <a:ext cx="914399" cy="5285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200" b="1" dirty="0">
                <a:solidFill>
                  <a:srgbClr val="000000"/>
                </a:solidFill>
              </a:rPr>
              <a:t>Wake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1440" y="531134"/>
            <a:ext cx="786809" cy="7248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200" b="1" dirty="0">
                <a:solidFill>
                  <a:srgbClr val="000000"/>
                </a:solidFill>
              </a:rPr>
              <a:t>Put on watch</a:t>
            </a:r>
          </a:p>
        </p:txBody>
      </p:sp>
      <p:sp>
        <p:nvSpPr>
          <p:cNvPr id="5" name="Diamond 4"/>
          <p:cNvSpPr/>
          <p:nvPr/>
        </p:nvSpPr>
        <p:spPr>
          <a:xfrm>
            <a:off x="342899" y="1784540"/>
            <a:ext cx="1238694" cy="724822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000000"/>
                </a:solidFill>
              </a:rPr>
              <a:t>U</a:t>
            </a:r>
            <a:r>
              <a:rPr sz="1200" b="1" dirty="0">
                <a:solidFill>
                  <a:srgbClr val="000000"/>
                </a:solidFill>
              </a:rPr>
              <a:t>p at 5am?</a:t>
            </a:r>
          </a:p>
        </p:txBody>
      </p:sp>
      <p:sp>
        <p:nvSpPr>
          <p:cNvPr id="6" name="Rectangle 5"/>
          <p:cNvSpPr/>
          <p:nvPr/>
        </p:nvSpPr>
        <p:spPr>
          <a:xfrm>
            <a:off x="442602" y="3163267"/>
            <a:ext cx="914399" cy="8948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200" b="1">
                <a:solidFill>
                  <a:srgbClr val="000000"/>
                </a:solidFill>
              </a:rPr>
              <a:t>Early workout</a:t>
            </a:r>
          </a:p>
          <a:p>
            <a:r>
              <a:rPr sz="1200" b="1">
                <a:solidFill>
                  <a:srgbClr val="000000"/>
                </a:solidFill>
              </a:rPr>
              <a:t>(before family up)</a:t>
            </a:r>
          </a:p>
        </p:txBody>
      </p:sp>
      <p:sp>
        <p:nvSpPr>
          <p:cNvPr id="7" name="Rectangle 6"/>
          <p:cNvSpPr/>
          <p:nvPr/>
        </p:nvSpPr>
        <p:spPr>
          <a:xfrm>
            <a:off x="2536843" y="329620"/>
            <a:ext cx="1012751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200" b="1">
                <a:solidFill>
                  <a:srgbClr val="000000"/>
                </a:solidFill>
              </a:rPr>
              <a:t>Take kids to childcare</a:t>
            </a:r>
          </a:p>
        </p:txBody>
      </p:sp>
      <p:sp>
        <p:nvSpPr>
          <p:cNvPr id="8" name="Diamond 7"/>
          <p:cNvSpPr/>
          <p:nvPr/>
        </p:nvSpPr>
        <p:spPr>
          <a:xfrm>
            <a:off x="2189656" y="1662507"/>
            <a:ext cx="1560150" cy="91440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200" b="1" dirty="0">
                <a:solidFill>
                  <a:srgbClr val="000000"/>
                </a:solidFill>
              </a:rPr>
              <a:t>Workout at 9am?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07399" y="3286310"/>
            <a:ext cx="1330397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000000"/>
                </a:solidFill>
              </a:rPr>
              <a:t>Morning </a:t>
            </a:r>
            <a:r>
              <a:rPr sz="1200" b="1" dirty="0">
                <a:solidFill>
                  <a:srgbClr val="000000"/>
                </a:solidFill>
              </a:rPr>
              <a:t>Workout at 9am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94046" y="329620"/>
            <a:ext cx="132043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200" b="1" dirty="0">
                <a:solidFill>
                  <a:srgbClr val="000000"/>
                </a:solidFill>
              </a:rPr>
              <a:t>Schoolwork + Assess productivity</a:t>
            </a:r>
            <a:r>
              <a:rPr lang="en-US" sz="1200" b="1" dirty="0">
                <a:solidFill>
                  <a:srgbClr val="000000"/>
                </a:solidFill>
              </a:rPr>
              <a:t> goals</a:t>
            </a:r>
            <a:endParaRPr sz="1200" b="1" dirty="0">
              <a:solidFill>
                <a:srgbClr val="000000"/>
              </a:solidFill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4346058" y="1529098"/>
            <a:ext cx="2286000" cy="91440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200" b="1">
                <a:solidFill>
                  <a:srgbClr val="000000"/>
                </a:solidFill>
              </a:rPr>
              <a:t>Afternoon workout possible?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9001" y="3230623"/>
            <a:ext cx="1030526" cy="9143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200" b="1" dirty="0">
                <a:solidFill>
                  <a:srgbClr val="000000"/>
                </a:solidFill>
              </a:rPr>
              <a:t>Afternoon workout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95648" y="4871040"/>
            <a:ext cx="127989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sz="1200" b="1" dirty="0">
                <a:solidFill>
                  <a:srgbClr val="000000"/>
                </a:solidFill>
              </a:rPr>
              <a:t>Walks</a:t>
            </a:r>
            <a:r>
              <a:rPr lang="en-US" sz="1200" b="1" dirty="0">
                <a:solidFill>
                  <a:srgbClr val="000000"/>
                </a:solidFill>
              </a:rPr>
              <a:t> to get Steps</a:t>
            </a:r>
            <a:r>
              <a:rPr sz="1200" b="1" dirty="0">
                <a:solidFill>
                  <a:srgbClr val="000000"/>
                </a:solidFill>
              </a:rPr>
              <a:t> during the day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11170" y="5785441"/>
            <a:ext cx="113569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200" b="1">
                <a:solidFill>
                  <a:srgbClr val="000000"/>
                </a:solidFill>
              </a:rPr>
              <a:t>Log calories burned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50925" y="5829300"/>
            <a:ext cx="862232" cy="8266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200" b="1">
                <a:solidFill>
                  <a:srgbClr val="000000"/>
                </a:solidFill>
              </a:rPr>
              <a:t>Take off watch</a:t>
            </a:r>
          </a:p>
        </p:txBody>
      </p:sp>
      <p:sp>
        <p:nvSpPr>
          <p:cNvPr id="18" name="Oval 17"/>
          <p:cNvSpPr/>
          <p:nvPr/>
        </p:nvSpPr>
        <p:spPr>
          <a:xfrm>
            <a:off x="7889358" y="5785440"/>
            <a:ext cx="862232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200" b="1">
                <a:solidFill>
                  <a:srgbClr val="000000"/>
                </a:solidFill>
              </a:rPr>
              <a:t>Sleep</a:t>
            </a:r>
          </a:p>
        </p:txBody>
      </p:sp>
      <p:cxnSp>
        <p:nvCxnSpPr>
          <p:cNvPr id="19" name="Connector 18"/>
          <p:cNvCxnSpPr>
            <a:cxnSpLocks/>
            <a:stCxn id="3" idx="5"/>
            <a:endCxn id="4" idx="1"/>
          </p:cNvCxnSpPr>
          <p:nvPr/>
        </p:nvCxnSpPr>
        <p:spPr>
          <a:xfrm>
            <a:off x="797113" y="594025"/>
            <a:ext cx="414327" cy="29952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19"/>
          <p:cNvCxnSpPr>
            <a:cxnSpLocks/>
            <a:stCxn id="4" idx="2"/>
            <a:endCxn id="5" idx="0"/>
          </p:cNvCxnSpPr>
          <p:nvPr/>
        </p:nvCxnSpPr>
        <p:spPr>
          <a:xfrm flipH="1">
            <a:off x="962246" y="1255956"/>
            <a:ext cx="642599" cy="528584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 20"/>
          <p:cNvCxnSpPr>
            <a:cxnSpLocks/>
            <a:stCxn id="5" idx="2"/>
            <a:endCxn id="6" idx="0"/>
          </p:cNvCxnSpPr>
          <p:nvPr/>
        </p:nvCxnSpPr>
        <p:spPr>
          <a:xfrm flipH="1">
            <a:off x="899802" y="2509362"/>
            <a:ext cx="62444" cy="653905"/>
          </a:xfrm>
          <a:prstGeom prst="line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ctor 21"/>
          <p:cNvCxnSpPr>
            <a:cxnSpLocks/>
            <a:stCxn id="5" idx="3"/>
            <a:endCxn id="7" idx="1"/>
          </p:cNvCxnSpPr>
          <p:nvPr/>
        </p:nvCxnSpPr>
        <p:spPr>
          <a:xfrm flipV="1">
            <a:off x="1581593" y="786820"/>
            <a:ext cx="955250" cy="1360131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 22"/>
          <p:cNvCxnSpPr>
            <a:cxnSpLocks/>
            <a:stCxn id="7" idx="3"/>
            <a:endCxn id="10" idx="1"/>
          </p:cNvCxnSpPr>
          <p:nvPr/>
        </p:nvCxnSpPr>
        <p:spPr>
          <a:xfrm>
            <a:off x="3549594" y="786820"/>
            <a:ext cx="744452" cy="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 23"/>
          <p:cNvCxnSpPr>
            <a:cxnSpLocks/>
            <a:stCxn id="8" idx="2"/>
            <a:endCxn id="9" idx="0"/>
          </p:cNvCxnSpPr>
          <p:nvPr/>
        </p:nvCxnSpPr>
        <p:spPr>
          <a:xfrm flipH="1">
            <a:off x="2872598" y="2576907"/>
            <a:ext cx="97133" cy="709403"/>
          </a:xfrm>
          <a:prstGeom prst="line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 24"/>
          <p:cNvCxnSpPr>
            <a:cxnSpLocks/>
            <a:stCxn id="8" idx="3"/>
            <a:endCxn id="11" idx="1"/>
          </p:cNvCxnSpPr>
          <p:nvPr/>
        </p:nvCxnSpPr>
        <p:spPr>
          <a:xfrm flipV="1">
            <a:off x="3749806" y="1986298"/>
            <a:ext cx="596252" cy="133409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 25"/>
          <p:cNvCxnSpPr>
            <a:cxnSpLocks/>
            <a:stCxn id="10" idx="2"/>
            <a:endCxn id="8" idx="0"/>
          </p:cNvCxnSpPr>
          <p:nvPr/>
        </p:nvCxnSpPr>
        <p:spPr>
          <a:xfrm flipH="1">
            <a:off x="2969731" y="1244020"/>
            <a:ext cx="1984533" cy="418487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 26"/>
          <p:cNvCxnSpPr>
            <a:cxnSpLocks/>
            <a:stCxn id="11" idx="2"/>
            <a:endCxn id="12" idx="0"/>
          </p:cNvCxnSpPr>
          <p:nvPr/>
        </p:nvCxnSpPr>
        <p:spPr>
          <a:xfrm flipH="1">
            <a:off x="4954264" y="2443498"/>
            <a:ext cx="534794" cy="787125"/>
          </a:xfrm>
          <a:prstGeom prst="line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 27"/>
          <p:cNvCxnSpPr>
            <a:cxnSpLocks/>
            <a:stCxn id="11" idx="3"/>
            <a:endCxn id="214" idx="0"/>
          </p:cNvCxnSpPr>
          <p:nvPr/>
        </p:nvCxnSpPr>
        <p:spPr>
          <a:xfrm>
            <a:off x="6632058" y="1986298"/>
            <a:ext cx="196858" cy="121222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 29"/>
          <p:cNvCxnSpPr>
            <a:cxnSpLocks/>
            <a:endCxn id="15" idx="3"/>
          </p:cNvCxnSpPr>
          <p:nvPr/>
        </p:nvCxnSpPr>
        <p:spPr>
          <a:xfrm flipH="1">
            <a:off x="3675543" y="4167261"/>
            <a:ext cx="2881588" cy="1160979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30"/>
          <p:cNvCxnSpPr>
            <a:cxnSpLocks/>
            <a:stCxn id="6" idx="2"/>
            <a:endCxn id="15" idx="1"/>
          </p:cNvCxnSpPr>
          <p:nvPr/>
        </p:nvCxnSpPr>
        <p:spPr>
          <a:xfrm>
            <a:off x="899802" y="4058156"/>
            <a:ext cx="1495846" cy="1270084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31"/>
          <p:cNvCxnSpPr>
            <a:cxnSpLocks/>
            <a:stCxn id="9" idx="2"/>
            <a:endCxn id="15" idx="0"/>
          </p:cNvCxnSpPr>
          <p:nvPr/>
        </p:nvCxnSpPr>
        <p:spPr>
          <a:xfrm>
            <a:off x="2872598" y="4200710"/>
            <a:ext cx="162998" cy="67033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 32"/>
          <p:cNvCxnSpPr>
            <a:cxnSpLocks/>
            <a:stCxn id="12" idx="2"/>
            <a:endCxn id="15" idx="3"/>
          </p:cNvCxnSpPr>
          <p:nvPr/>
        </p:nvCxnSpPr>
        <p:spPr>
          <a:xfrm flipH="1">
            <a:off x="3675543" y="4144934"/>
            <a:ext cx="1278721" cy="1183306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 33"/>
          <p:cNvCxnSpPr>
            <a:cxnSpLocks/>
            <a:stCxn id="15" idx="2"/>
            <a:endCxn id="16" idx="1"/>
          </p:cNvCxnSpPr>
          <p:nvPr/>
        </p:nvCxnSpPr>
        <p:spPr>
          <a:xfrm>
            <a:off x="3035596" y="5785440"/>
            <a:ext cx="1275574" cy="457201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 34"/>
          <p:cNvCxnSpPr>
            <a:cxnSpLocks/>
            <a:stCxn id="16" idx="3"/>
            <a:endCxn id="17" idx="1"/>
          </p:cNvCxnSpPr>
          <p:nvPr/>
        </p:nvCxnSpPr>
        <p:spPr>
          <a:xfrm>
            <a:off x="5446860" y="6242641"/>
            <a:ext cx="604065" cy="0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 35"/>
          <p:cNvCxnSpPr>
            <a:cxnSpLocks/>
            <a:stCxn id="17" idx="3"/>
            <a:endCxn id="18" idx="2"/>
          </p:cNvCxnSpPr>
          <p:nvPr/>
        </p:nvCxnSpPr>
        <p:spPr>
          <a:xfrm flipV="1">
            <a:off x="6913157" y="6242640"/>
            <a:ext cx="976201" cy="1"/>
          </a:xfrm>
          <a:prstGeom prst="line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4" name="Rectangle 213">
            <a:extLst>
              <a:ext uri="{FF2B5EF4-FFF2-40B4-BE49-F238E27FC236}">
                <a16:creationId xmlns:a16="http://schemas.microsoft.com/office/drawing/2014/main" id="{CDA1E457-D8B5-076C-A56A-A8485073EABF}"/>
              </a:ext>
            </a:extLst>
          </p:cNvPr>
          <p:cNvSpPr/>
          <p:nvPr/>
        </p:nvSpPr>
        <p:spPr>
          <a:xfrm>
            <a:off x="5984790" y="3198524"/>
            <a:ext cx="1688251" cy="914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000000"/>
                </a:solidFill>
              </a:rPr>
              <a:t>Evening </a:t>
            </a:r>
            <a:r>
              <a:rPr sz="1200" b="1" dirty="0">
                <a:solidFill>
                  <a:srgbClr val="000000"/>
                </a:solidFill>
              </a:rPr>
              <a:t>Workout 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F43E961-ADD8-EABC-FD0C-C608302415CE}"/>
              </a:ext>
            </a:extLst>
          </p:cNvPr>
          <p:cNvSpPr txBox="1"/>
          <p:nvPr/>
        </p:nvSpPr>
        <p:spPr>
          <a:xfrm>
            <a:off x="1981457" y="1594134"/>
            <a:ext cx="43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62D5C786-1562-DC61-3072-3607D328DF31}"/>
              </a:ext>
            </a:extLst>
          </p:cNvPr>
          <p:cNvSpPr txBox="1"/>
          <p:nvPr/>
        </p:nvSpPr>
        <p:spPr>
          <a:xfrm>
            <a:off x="3764253" y="1985516"/>
            <a:ext cx="43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20AA10B7-4101-4669-74AC-94B8CB23F4F0}"/>
              </a:ext>
            </a:extLst>
          </p:cNvPr>
          <p:cNvSpPr txBox="1"/>
          <p:nvPr/>
        </p:nvSpPr>
        <p:spPr>
          <a:xfrm>
            <a:off x="6815043" y="2741325"/>
            <a:ext cx="435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A987A5A4-D73E-D95B-DB65-4716DF7506D5}"/>
              </a:ext>
            </a:extLst>
          </p:cNvPr>
          <p:cNvSpPr txBox="1"/>
          <p:nvPr/>
        </p:nvSpPr>
        <p:spPr>
          <a:xfrm>
            <a:off x="861798" y="2605229"/>
            <a:ext cx="51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1CD1CDE7-C6C8-A94C-758C-577923F8E98F}"/>
              </a:ext>
            </a:extLst>
          </p:cNvPr>
          <p:cNvSpPr txBox="1"/>
          <p:nvPr/>
        </p:nvSpPr>
        <p:spPr>
          <a:xfrm>
            <a:off x="2943464" y="2717313"/>
            <a:ext cx="51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9A61B0A-90F1-639A-85DA-2C4B26B49E06}"/>
              </a:ext>
            </a:extLst>
          </p:cNvPr>
          <p:cNvSpPr txBox="1"/>
          <p:nvPr/>
        </p:nvSpPr>
        <p:spPr>
          <a:xfrm>
            <a:off x="5189768" y="2676625"/>
            <a:ext cx="51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41EB65-93B2-755B-22B8-D5E6FC82579C}"/>
              </a:ext>
            </a:extLst>
          </p:cNvPr>
          <p:cNvSpPr txBox="1"/>
          <p:nvPr/>
        </p:nvSpPr>
        <p:spPr>
          <a:xfrm>
            <a:off x="5813028" y="226249"/>
            <a:ext cx="211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27959-7C21-F047-486E-422A88781902}"/>
              </a:ext>
            </a:extLst>
          </p:cNvPr>
          <p:cNvSpPr txBox="1"/>
          <p:nvPr/>
        </p:nvSpPr>
        <p:spPr>
          <a:xfrm>
            <a:off x="7111097" y="270167"/>
            <a:ext cx="18823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highlight>
                  <a:srgbClr val="FFFF00"/>
                </a:highlight>
              </a:rPr>
              <a:t>The current process contains too many decision points and opportunities to procrastinate or skip exercise.</a:t>
            </a:r>
            <a:endParaRPr lang="en-US" sz="1400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highlight>
                  <a:srgbClr val="FFFF00"/>
                </a:highlight>
              </a:rPr>
              <a:t>Workout timing is overly influenced by external factors (family schedule, daily obligations, unexpected events).</a:t>
            </a:r>
            <a:endParaRPr lang="en-US" sz="1400" dirty="0">
              <a:highlight>
                <a:srgbClr val="FFFF00"/>
              </a:highlight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30A043-73FF-8E38-BD91-6F279CD398ED}"/>
              </a:ext>
            </a:extLst>
          </p:cNvPr>
          <p:cNvCxnSpPr>
            <a:cxnSpLocks/>
          </p:cNvCxnSpPr>
          <p:nvPr/>
        </p:nvCxnSpPr>
        <p:spPr bwMode="auto">
          <a:xfrm flipV="1">
            <a:off x="6730487" y="437384"/>
            <a:ext cx="432056" cy="937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762000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es-MX" sz="2800" b="1" u="sng" dirty="0">
                <a:solidFill>
                  <a:srgbClr val="FF0000"/>
                </a:solidFill>
              </a:rPr>
              <a:t>Data Measurement Plan</a:t>
            </a:r>
            <a:endParaRPr lang="en-US" altLang="es-MX" sz="2800" b="1" i="1" u="sng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944308"/>
              </p:ext>
            </p:extLst>
          </p:nvPr>
        </p:nvGraphicFramePr>
        <p:xfrm>
          <a:off x="228600" y="703517"/>
          <a:ext cx="8762999" cy="5943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306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4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032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Performance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Measure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Data Source and 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How Will Data Be Collected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Who will Collect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 Data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When will Data be Collected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Target Sample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37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Calories Burned per Day (target)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Apple watch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Recorded by fitness tracker , logged manually into excel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John Apel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End of the day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227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Minutes Exercised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Apple watch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Recorded by fitness tracker , logged manually into excel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John Apel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End of the day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227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Calories Burned During Exercise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Fitbod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Recorded by fitness tracker , logged manually into excel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John Apel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End of the day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6227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Steps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Apple watch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Recorded by fitness tracker , logged manually into excel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John Apel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End of the day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26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Type of Exercise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Fitbod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Recorded by fitness tracker , logged manually into excel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John Apel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End of the day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26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Time of day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Dictated by daily itinerary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Recorded by fitness tracker , logged manually into excel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John Apel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End of the day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FD5C3E-5E36-B56B-9DF7-06A85F9BBDA4}"/>
              </a:ext>
            </a:extLst>
          </p:cNvPr>
          <p:cNvSpPr txBox="1"/>
          <p:nvPr/>
        </p:nvSpPr>
        <p:spPr>
          <a:xfrm>
            <a:off x="533400" y="159026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31587829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EC50AE-594A-A31F-87EC-8753F56E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10" t="50000" r="65686" b="22829"/>
          <a:stretch>
            <a:fillRect/>
          </a:stretch>
        </p:blipFill>
        <p:spPr>
          <a:xfrm>
            <a:off x="6618646" y="252340"/>
            <a:ext cx="2292626" cy="4126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5438D-12B9-9ABC-D692-7BAD835D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0587" y="381000"/>
            <a:ext cx="1451928" cy="457200"/>
          </a:xfrm>
        </p:spPr>
        <p:txBody>
          <a:bodyPr/>
          <a:lstStyle/>
          <a:p>
            <a:r>
              <a:rPr lang="en-US" sz="1200" dirty="0"/>
              <a:t>Sigma Quality Level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C0E2F1-9CA9-6779-F958-38BD5E3F5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11" y="838200"/>
            <a:ext cx="4800600" cy="1676400"/>
          </a:xfrm>
        </p:spPr>
        <p:txBody>
          <a:bodyPr/>
          <a:lstStyle/>
          <a:p>
            <a:r>
              <a:rPr lang="en-US" sz="1400" dirty="0"/>
              <a:t>Data is a mix of </a:t>
            </a:r>
            <a:r>
              <a:rPr lang="en-US" sz="1400" b="1" dirty="0"/>
              <a:t>discrete</a:t>
            </a:r>
            <a:r>
              <a:rPr lang="en-US" sz="1400" dirty="0"/>
              <a:t> (steps, workout type, time of day) and </a:t>
            </a:r>
            <a:r>
              <a:rPr lang="en-US" sz="1400" b="1" dirty="0"/>
              <a:t>continuous</a:t>
            </a:r>
            <a:r>
              <a:rPr lang="en-US" sz="1400" dirty="0"/>
              <a:t> (minutes exercised, calories/workout, calories/day)</a:t>
            </a:r>
          </a:p>
          <a:p>
            <a:r>
              <a:rPr lang="en-US" sz="1400" dirty="0"/>
              <a:t>Ideal sample size for t-test is 30 or more (I have 33) </a:t>
            </a:r>
          </a:p>
          <a:p>
            <a:pPr lvl="1"/>
            <a:r>
              <a:rPr lang="en-US" sz="1400" dirty="0"/>
              <a:t>For improvement phase, I have a sample of 9 which may be ok for proof of concept, but I would want more samples to strengthen conclusion</a:t>
            </a:r>
          </a:p>
          <a:p>
            <a:pPr lvl="1"/>
            <a:endParaRPr lang="en-US" sz="1800" dirty="0"/>
          </a:p>
          <a:p>
            <a:pPr lvl="1"/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72015-1F35-6258-5ECE-59B20799251D}"/>
              </a:ext>
            </a:extLst>
          </p:cNvPr>
          <p:cNvSpPr txBox="1"/>
          <p:nvPr/>
        </p:nvSpPr>
        <p:spPr>
          <a:xfrm>
            <a:off x="533400" y="159026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1D61A1-2AC2-0F1D-3EBC-7A534AAD2996}"/>
                  </a:ext>
                </a:extLst>
              </p:cNvPr>
              <p:cNvSpPr txBox="1"/>
              <p:nvPr/>
            </p:nvSpPr>
            <p:spPr>
              <a:xfrm>
                <a:off x="679174" y="2617078"/>
                <a:ext cx="5493026" cy="3523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Margin of Error &amp; How to Minimize</a:t>
                </a:r>
              </a:p>
              <a:p>
                <a:r>
                  <a:rPr lang="en-US" sz="1200" dirty="0"/>
                  <a:t> I use </a:t>
                </a:r>
                <a:r>
                  <a:rPr lang="en-US" sz="1200" b="1" dirty="0"/>
                  <a:t>90% CIs (</a:t>
                </a:r>
                <a:r>
                  <a:rPr lang="el-GR" sz="1200" b="1" dirty="0"/>
                  <a:t>α = 0.10)</a:t>
                </a:r>
                <a:r>
                  <a:rPr lang="el-GR" sz="1200" dirty="0"/>
                  <a:t> </a:t>
                </a:r>
                <a:r>
                  <a:rPr lang="en-US" sz="1200" dirty="0"/>
                  <a:t>for estimation to balance precision with effort, and </a:t>
                </a:r>
                <a:r>
                  <a:rPr lang="el-GR" sz="1200" b="1" dirty="0"/>
                  <a:t>α = 0.05</a:t>
                </a:r>
                <a:r>
                  <a:rPr lang="el-GR" sz="1200" dirty="0"/>
                  <a:t> </a:t>
                </a:r>
                <a:r>
                  <a:rPr lang="en-US" sz="1200" dirty="0"/>
                  <a:t>for hypothesis tests (p-values) to make claims conservatively.</a:t>
                </a:r>
              </a:p>
              <a:p>
                <a:r>
                  <a:rPr lang="en-US" sz="1200" b="1" dirty="0"/>
                  <a:t>Current precision for the mean (daily calories).</a:t>
                </a:r>
                <a:r>
                  <a:rPr lang="en-US" sz="1200" dirty="0"/>
                  <a:t> With </a:t>
                </a:r>
                <a:r>
                  <a:rPr lang="en-US" sz="1200" b="1" dirty="0"/>
                  <a:t>n = 33</a:t>
                </a:r>
                <a:r>
                  <a:rPr lang="en-US" sz="1200" dirty="0"/>
                  <a:t>, </a:t>
                </a:r>
                <a:r>
                  <a:rPr lang="en-US" sz="1200" b="1" dirty="0"/>
                  <a:t>z = 1.645 (90%)</a:t>
                </a:r>
                <a:r>
                  <a:rPr lang="en-US" sz="1200" dirty="0"/>
                  <a:t>, and baseline </a:t>
                </a:r>
                <a:r>
                  <a:rPr lang="el-GR" sz="1200" b="1" dirty="0"/>
                  <a:t>σ ≈ 180.25 </a:t>
                </a:r>
                <a:r>
                  <a:rPr lang="en-US" sz="1200" b="1" dirty="0"/>
                  <a:t>calories</a:t>
                </a:r>
                <a:r>
                  <a:rPr lang="en-US" sz="1200" dirty="0"/>
                  <a:t>, the margin of error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𝑀𝐸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ar-AE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ar-AE" sz="120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ar-A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200">
                              <a:latin typeface="Cambria Math" panose="02040503050406030204" pitchFamily="18" charset="0"/>
                            </a:rPr>
                            <m:t>1.645×180.25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120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</m:rad>
                        </m:den>
                      </m:f>
                      <m:r>
                        <a:rPr lang="ar-AE" sz="1200">
                          <a:latin typeface="Cambria Math" panose="02040503050406030204" pitchFamily="18" charset="0"/>
                        </a:rPr>
                        <m:t>≈±52</m:t>
                      </m:r>
                      <m:r>
                        <m:rPr>
                          <m:nor/>
                        </m:rPr>
                        <a:rPr lang="ar-AE" sz="1200" i="1"/>
                        <m:t> </m:t>
                      </m:r>
                      <m:r>
                        <m:rPr>
                          <m:nor/>
                        </m:rPr>
                        <a:rPr lang="en-US" sz="1200" i="1"/>
                        <m:t>calories</m:t>
                      </m:r>
                      <m:r>
                        <m:rPr>
                          <m:nor/>
                        </m:rPr>
                        <a:rPr lang="en-US" sz="1200" i="1"/>
                        <m:t>.</m:t>
                      </m:r>
                    </m:oMath>
                  </m:oMathPara>
                </a14:m>
                <a:endParaRPr lang="en-US" sz="1200" b="0" dirty="0"/>
              </a:p>
              <a:p>
                <a:r>
                  <a:rPr lang="en-US" sz="1200" b="1" dirty="0"/>
                  <a:t>How many samples for tighter precision?</a:t>
                </a:r>
                <a:r>
                  <a:rPr lang="en-US" sz="1200" dirty="0"/>
                  <a:t> Using 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"/>
                        <m:ctrlPr>
                          <a:rPr lang="ar-A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2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ar-AE" sz="1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ar-AE" sz="120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ar-AE" sz="1200" i="1">
                            <a:latin typeface="Cambria Math" panose="02040503050406030204" pitchFamily="18" charset="0"/>
                          </a:rPr>
                          <m:t>𝑀𝐸</m:t>
                        </m:r>
                        <m:sSup>
                          <m:sSupPr>
                            <m:ctrlPr>
                              <a:rPr lang="ar-A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2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ar-AE" sz="1200" dirty="0"/>
                  <a:t> </a:t>
                </a:r>
                <a:r>
                  <a:rPr lang="en-US" sz="1200" dirty="0"/>
                  <a:t>at 90% confidence:</a:t>
                </a:r>
              </a:p>
              <a:p>
                <a:r>
                  <a:rPr lang="en-US" sz="1200" b="1" dirty="0"/>
                  <a:t>±50 </a:t>
                </a:r>
                <a:r>
                  <a:rPr lang="en-US" sz="1200" b="1" dirty="0" err="1"/>
                  <a:t>cal</a:t>
                </a:r>
                <a:r>
                  <a:rPr lang="en-US" sz="1200" b="1" dirty="0"/>
                  <a:t> → n ≈ 36</a:t>
                </a:r>
                <a:endParaRPr lang="en-US" sz="1200" dirty="0"/>
              </a:p>
              <a:p>
                <a:r>
                  <a:rPr lang="en-US" sz="1200" b="1" dirty="0"/>
                  <a:t>±40 </a:t>
                </a:r>
                <a:r>
                  <a:rPr lang="en-US" sz="1200" b="1" dirty="0" err="1"/>
                  <a:t>cal</a:t>
                </a:r>
                <a:r>
                  <a:rPr lang="en-US" sz="1200" b="1" dirty="0"/>
                  <a:t> → n ≈ 55</a:t>
                </a:r>
                <a:endParaRPr lang="en-US" sz="1200" dirty="0"/>
              </a:p>
              <a:p>
                <a:r>
                  <a:rPr lang="en-US" sz="1200" b="1" dirty="0"/>
                  <a:t>±30 </a:t>
                </a:r>
                <a:r>
                  <a:rPr lang="en-US" sz="1200" b="1" dirty="0" err="1"/>
                  <a:t>cal</a:t>
                </a:r>
                <a:r>
                  <a:rPr lang="en-US" sz="1200" b="1" dirty="0"/>
                  <a:t> → n ≈ 98</a:t>
                </a:r>
                <a:endParaRPr lang="en-US" sz="1200" dirty="0"/>
              </a:p>
              <a:p>
                <a:r>
                  <a:rPr lang="en-US" sz="1200" b="1" dirty="0"/>
                  <a:t>±25 </a:t>
                </a:r>
                <a:r>
                  <a:rPr lang="en-US" sz="1200" b="1" dirty="0" err="1"/>
                  <a:t>cal</a:t>
                </a:r>
                <a:r>
                  <a:rPr lang="en-US" sz="1200" b="1" dirty="0"/>
                  <a:t> → n ≈ 141</a:t>
                </a:r>
                <a:endParaRPr lang="en-US" sz="1200" dirty="0"/>
              </a:p>
              <a:p>
                <a:r>
                  <a:rPr lang="en-US" sz="1200" b="1" dirty="0"/>
                  <a:t>±20 </a:t>
                </a:r>
                <a:r>
                  <a:rPr lang="en-US" sz="1200" b="1" dirty="0" err="1"/>
                  <a:t>cal</a:t>
                </a:r>
                <a:r>
                  <a:rPr lang="en-US" sz="1200" b="1" dirty="0"/>
                  <a:t> → n ≈ 220</a:t>
                </a:r>
              </a:p>
              <a:p>
                <a:endParaRPr lang="en-US" sz="1200" dirty="0"/>
              </a:p>
              <a:p>
                <a:r>
                  <a:rPr lang="en-US" sz="1200" b="1" dirty="0"/>
                  <a:t>Measurement Error sources &amp; minimization.</a:t>
                </a:r>
                <a:endParaRPr lang="en-US" sz="1200" dirty="0"/>
              </a:p>
              <a:p>
                <a:r>
                  <a:rPr lang="en-US" sz="1200" i="1" dirty="0"/>
                  <a:t>Sources:</a:t>
                </a:r>
                <a:r>
                  <a:rPr lang="en-US" sz="1200" dirty="0"/>
                  <a:t> Apple Watch sensors and battery, </a:t>
                </a:r>
                <a:r>
                  <a:rPr lang="en-US" sz="1200" dirty="0" err="1"/>
                  <a:t>Fitbod</a:t>
                </a:r>
                <a:r>
                  <a:rPr lang="en-US" sz="1200" dirty="0"/>
                  <a:t> calorie algorithm, and self-logging.</a:t>
                </a:r>
              </a:p>
              <a:p>
                <a:r>
                  <a:rPr lang="en-US" sz="1200" i="1" dirty="0"/>
                  <a:t>Mitigation:</a:t>
                </a:r>
                <a:r>
                  <a:rPr lang="en-US" sz="1200" dirty="0"/>
                  <a:t> Use the same devices/apps consistently, log immediately after sessions, standardize definitions (workout type, start/stop), end each day charging watch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1D61A1-2AC2-0F1D-3EBC-7A534AAD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74" y="2617078"/>
                <a:ext cx="5493026" cy="3523978"/>
              </a:xfrm>
              <a:prstGeom prst="rect">
                <a:avLst/>
              </a:prstGeom>
              <a:blipFill>
                <a:blip r:embed="rId3"/>
                <a:stretch>
                  <a:fillRect b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B308B67-505C-2CA7-E8BE-547EC40917F7}"/>
              </a:ext>
            </a:extLst>
          </p:cNvPr>
          <p:cNvSpPr txBox="1"/>
          <p:nvPr/>
        </p:nvSpPr>
        <p:spPr>
          <a:xfrm>
            <a:off x="6781800" y="4648200"/>
            <a:ext cx="220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*I plan to continue gathering data and reevaluating the value of SQL beyond the scope of this project. Reducing ME is also appealing, as it suggests a more consistent and streamlined process. Such consistency can complement nutritional planning and enhance the overall health journey.</a:t>
            </a:r>
          </a:p>
        </p:txBody>
      </p:sp>
    </p:spTree>
    <p:extLst>
      <p:ext uri="{BB962C8B-B14F-4D97-AF65-F5344CB8AC3E}">
        <p14:creationId xmlns:p14="http://schemas.microsoft.com/office/powerpoint/2010/main" val="46559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C411EC-4CFB-456C-6BC4-A8D720248F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0" t="42453" r="49020" b="30376"/>
          <a:stretch>
            <a:fillRect/>
          </a:stretch>
        </p:blipFill>
        <p:spPr>
          <a:xfrm>
            <a:off x="76200" y="59883"/>
            <a:ext cx="8610600" cy="2822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6D771E-F168-48FE-7BE7-B6859F58AC32}"/>
              </a:ext>
            </a:extLst>
          </p:cNvPr>
          <p:cNvSpPr txBox="1"/>
          <p:nvPr/>
        </p:nvSpPr>
        <p:spPr>
          <a:xfrm>
            <a:off x="3018559" y="565504"/>
            <a:ext cx="6125441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highlight>
                  <a:srgbClr val="FFFF00"/>
                </a:highlight>
              </a:rPr>
              <a:t>The  linear regression model predicts that on a non-workout day I will burn 545.76 calories (intercept)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highlight>
                  <a:srgbClr val="FFFF00"/>
                </a:highlight>
              </a:rPr>
              <a:t>For every 1 calorie burned during a workout,  total daily burn goes up by +0.85 calories (slope).</a:t>
            </a:r>
          </a:p>
          <a:p>
            <a:r>
              <a:rPr lang="en-US" sz="1050" i="1" dirty="0">
                <a:highlight>
                  <a:srgbClr val="FFFF00"/>
                </a:highlight>
              </a:rPr>
              <a:t>Example: If I burn 600 workout calories, then daily burn increases by about 600 × 0.85 ≈ </a:t>
            </a:r>
            <a:r>
              <a:rPr lang="en-US" sz="1050" b="1" i="1" dirty="0">
                <a:highlight>
                  <a:srgbClr val="FFFF00"/>
                </a:highlight>
              </a:rPr>
              <a:t>510 calories</a:t>
            </a:r>
            <a:r>
              <a:rPr lang="en-US" sz="1050" i="1" dirty="0">
                <a:highlight>
                  <a:srgbClr val="FFFF00"/>
                </a:highlight>
              </a:rPr>
              <a:t>, on top of the 545 baseline.</a:t>
            </a:r>
          </a:p>
          <a:p>
            <a:r>
              <a:rPr lang="en-US" sz="1050" i="1" dirty="0">
                <a:highlight>
                  <a:srgbClr val="FFFF00"/>
                </a:highlight>
              </a:rPr>
              <a:t>Predicted daily total = 545.76 + (0.85 × 600) ≈ </a:t>
            </a:r>
            <a:r>
              <a:rPr lang="en-US" sz="1050" b="1" i="1" dirty="0">
                <a:highlight>
                  <a:srgbClr val="FFFF00"/>
                </a:highlight>
              </a:rPr>
              <a:t>1,056 calories</a:t>
            </a:r>
            <a:r>
              <a:rPr lang="en-US" sz="1050" i="1" dirty="0">
                <a:highlight>
                  <a:srgbClr val="FFFF00"/>
                </a:highlight>
              </a:rPr>
              <a:t>.  *Goal Met*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C1F76F-4F16-F2AE-A55D-D6E1E965C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66869"/>
              </p:ext>
            </p:extLst>
          </p:nvPr>
        </p:nvGraphicFramePr>
        <p:xfrm>
          <a:off x="6019800" y="2156036"/>
          <a:ext cx="3030682" cy="44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341">
                  <a:extLst>
                    <a:ext uri="{9D8B030D-6E8A-4147-A177-3AD203B41FA5}">
                      <a16:colId xmlns:a16="http://schemas.microsoft.com/office/drawing/2014/main" val="3513154855"/>
                    </a:ext>
                  </a:extLst>
                </a:gridCol>
                <a:gridCol w="1515341">
                  <a:extLst>
                    <a:ext uri="{9D8B030D-6E8A-4147-A177-3AD203B41FA5}">
                      <a16:colId xmlns:a16="http://schemas.microsoft.com/office/drawing/2014/main" val="613113915"/>
                    </a:ext>
                  </a:extLst>
                </a:gridCol>
              </a:tblGrid>
              <a:tr h="840899">
                <a:tc>
                  <a:txBody>
                    <a:bodyPr/>
                    <a:lstStyle/>
                    <a:p>
                      <a:r>
                        <a:rPr lang="en-US" sz="1600" dirty="0"/>
                        <a:t>Workout Calories </a:t>
                      </a:r>
                      <a:r>
                        <a:rPr lang="en-US" sz="800" dirty="0"/>
                        <a:t>(burned during exercise)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Predicted Daily Calories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095350"/>
                  </a:ext>
                </a:extLst>
              </a:tr>
              <a:tr h="44060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545.76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94233600"/>
                  </a:ext>
                </a:extLst>
              </a:tr>
              <a:tr h="440605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630.76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88378475"/>
                  </a:ext>
                </a:extLst>
              </a:tr>
              <a:tr h="440605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715.76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749563640"/>
                  </a:ext>
                </a:extLst>
              </a:tr>
              <a:tr h="440605"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800.76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923694814"/>
                  </a:ext>
                </a:extLst>
              </a:tr>
              <a:tr h="440605"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885.76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596133329"/>
                  </a:ext>
                </a:extLst>
              </a:tr>
              <a:tr h="440605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970.76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25501137"/>
                  </a:ext>
                </a:extLst>
              </a:tr>
              <a:tr h="440605"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1055.76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72626565"/>
                  </a:ext>
                </a:extLst>
              </a:tr>
              <a:tr h="440605"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1140.76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18093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749DB62-95AB-DBEA-5C5B-ACE739B09C9A}"/>
              </a:ext>
            </a:extLst>
          </p:cNvPr>
          <p:cNvSpPr txBox="1"/>
          <p:nvPr/>
        </p:nvSpPr>
        <p:spPr>
          <a:xfrm>
            <a:off x="6934200" y="-27709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B088F-75F4-464B-0430-4933B0E2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412" t="74153" r="44117" b="10752"/>
          <a:stretch>
            <a:fillRect/>
          </a:stretch>
        </p:blipFill>
        <p:spPr>
          <a:xfrm>
            <a:off x="103909" y="4614076"/>
            <a:ext cx="5349240" cy="198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DA967-4956-4F3D-FA91-32B3651860A5}"/>
              </a:ext>
            </a:extLst>
          </p:cNvPr>
          <p:cNvSpPr txBox="1"/>
          <p:nvPr/>
        </p:nvSpPr>
        <p:spPr>
          <a:xfrm>
            <a:off x="76200" y="2937993"/>
            <a:ext cx="4254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Correlation Takeaways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Workout duration + exercise calories = best predictors</a:t>
            </a:r>
            <a:r>
              <a:rPr lang="en-US" sz="1200" dirty="0"/>
              <a:t> of daily calorie burn.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Steps add value</a:t>
            </a:r>
            <a:r>
              <a:rPr lang="en-US" sz="1200" dirty="0"/>
              <a:t> but are secondary compared to workout factors.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Heart rate metrics are moderately correlated</a:t>
            </a:r>
            <a:r>
              <a:rPr lang="en-US" sz="1200" dirty="0"/>
              <a:t> with total burn, reflecting exercise intensity but not as direct as time and calories. (I was looking to tie heart rate to cardio, after injuring knee, I did not attempt cardio or pursue this connection.)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136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3221-6DB9-C1C2-B567-0ED57208EF8E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7D9A9-E7DF-98A5-D5BC-92FDD69F20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5800" y="1371600"/>
            <a:ext cx="8305800" cy="2286000"/>
          </a:xfrm>
        </p:spPr>
        <p:txBody>
          <a:bodyPr/>
          <a:lstStyle/>
          <a:p>
            <a:pPr marL="0" indent="0" algn="ctr">
              <a:buNone/>
              <a:defRPr sz="1000"/>
            </a:pPr>
            <a:r>
              <a:rPr lang="en-US" sz="1400" u="sng" dirty="0">
                <a:solidFill>
                  <a:srgbClr val="000000"/>
                </a:solidFill>
                <a:latin typeface="Aptos Narrow" pitchFamily="2" charset="0"/>
              </a:rPr>
              <a:t>Summary of Findings  from Multilinear Regression with Key Metrics– Factors Affecting Daily Calories Burned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I analyzed 33 workouts to see how workout type, time of day, steps, and workout calories affect total daily calories burned. The model explained about 95% of the variation in daily calorie burn </a:t>
            </a:r>
            <a:r>
              <a:rPr lang="en-US" sz="1200" b="1" dirty="0">
                <a:solidFill>
                  <a:srgbClr val="000000"/>
                </a:solidFill>
                <a:latin typeface="Aptos Narrow" pitchFamily="2" charset="0"/>
              </a:rPr>
              <a:t>(R squared= 0.953)</a:t>
            </a: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, meaning our predictors were very effective at capturing what drives calorie expenditure.</a:t>
            </a:r>
          </a:p>
          <a:p>
            <a:pPr marL="0" indent="0">
              <a:buNone/>
              <a:defRPr sz="1000"/>
            </a:pPr>
            <a:r>
              <a:rPr lang="en-US" sz="1200" b="1" dirty="0">
                <a:solidFill>
                  <a:srgbClr val="000000"/>
                </a:solidFill>
                <a:latin typeface="Aptos Narrow" pitchFamily="2" charset="0"/>
              </a:rPr>
              <a:t>1. Workout type makes the biggest difference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Cardio workouts burned ~192 fewer calories per day than combo workouts, all else equal.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Strength workouts burned ~74 more calories per day than combo workouts.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Conclusion: Cardio is least effective for total daily calorie burn in this dataset, while strength and combo workouts are better.</a:t>
            </a:r>
          </a:p>
          <a:p>
            <a:pPr marL="0" indent="0">
              <a:buNone/>
              <a:defRPr sz="1000"/>
            </a:pPr>
            <a:r>
              <a:rPr lang="en-US" sz="1200" b="1" dirty="0">
                <a:solidFill>
                  <a:srgbClr val="000000"/>
                </a:solidFill>
                <a:latin typeface="Aptos Narrow" pitchFamily="2" charset="0"/>
              </a:rPr>
              <a:t>2. Steps matter 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Each extra step added 0.039 calories to the day — roughly +39 calories for every 1,000 steps.</a:t>
            </a:r>
          </a:p>
          <a:p>
            <a:pPr marL="0" indent="0">
              <a:buNone/>
              <a:defRPr sz="1000"/>
            </a:pPr>
            <a:r>
              <a:rPr lang="en-US" sz="1200" b="1" dirty="0">
                <a:solidFill>
                  <a:srgbClr val="000000"/>
                </a:solidFill>
                <a:latin typeface="Aptos Narrow" pitchFamily="2" charset="0"/>
              </a:rPr>
              <a:t>3. Calories burned during exercise are a strong driver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Each calorie burned during the workout added 0.75 calories to the daily total.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This shows that exercise sessions significantly contribute to total daily burn beyond other factors.</a:t>
            </a:r>
          </a:p>
          <a:p>
            <a:pPr marL="0" indent="0">
              <a:buNone/>
              <a:defRPr sz="1000"/>
            </a:pPr>
            <a:r>
              <a:rPr lang="en-US" sz="1200" b="1" dirty="0">
                <a:solidFill>
                  <a:srgbClr val="000000"/>
                </a:solidFill>
                <a:latin typeface="Aptos Narrow" pitchFamily="2" charset="0"/>
              </a:rPr>
              <a:t>4. Time of day matters only a little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Afternoon workouts burned ~55 fewer calories than early morning workouts.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Morning and evening workouts showed no meaningful difference from early morning in this dataset based on p-value.</a:t>
            </a:r>
          </a:p>
          <a:p>
            <a:pPr marL="0" indent="0">
              <a:buNone/>
              <a:defRPr sz="1000"/>
            </a:pPr>
            <a:r>
              <a:rPr lang="en-US" sz="1200" b="1" dirty="0">
                <a:solidFill>
                  <a:srgbClr val="000000"/>
                </a:solidFill>
                <a:latin typeface="Aptos Narrow" pitchFamily="2" charset="0"/>
              </a:rPr>
              <a:t>5. Practical implications</a:t>
            </a:r>
          </a:p>
          <a:p>
            <a:pPr marL="0" indent="0">
              <a:buNone/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To maximize daily calorie burn: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Favor strength or combo workouts over cardio.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Increase step count — even small increases add up.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Push for higher workout calorie burn, as it has a clear link to daily totals.</a:t>
            </a:r>
          </a:p>
          <a:p>
            <a:pPr>
              <a:defRPr sz="1000"/>
            </a:pPr>
            <a:r>
              <a:rPr lang="en-US" sz="1200" dirty="0">
                <a:solidFill>
                  <a:srgbClr val="000000"/>
                </a:solidFill>
                <a:latin typeface="Aptos Narrow" pitchFamily="2" charset="0"/>
              </a:rPr>
              <a:t>Time of day is less important, though afternoon workouts might have a slight disadvantage.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263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E763-49A8-9620-9894-E19731C3B34F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Improve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D98C5D-4A32-53D9-630F-B2C66F7EB63B}"/>
              </a:ext>
            </a:extLst>
          </p:cNvPr>
          <p:cNvSpPr/>
          <p:nvPr/>
        </p:nvSpPr>
        <p:spPr bwMode="auto">
          <a:xfrm>
            <a:off x="69106" y="260940"/>
            <a:ext cx="1485901" cy="127236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Get up at 5 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342CBD-DC55-377E-8D1C-4B9F068CFC41}"/>
              </a:ext>
            </a:extLst>
          </p:cNvPr>
          <p:cNvSpPr/>
          <p:nvPr/>
        </p:nvSpPr>
        <p:spPr bwMode="auto">
          <a:xfrm>
            <a:off x="1427311" y="1910314"/>
            <a:ext cx="9906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Put on apple watch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90C4E0-2B76-2B2A-F7AD-CBC0691B0B05}"/>
              </a:ext>
            </a:extLst>
          </p:cNvPr>
          <p:cNvSpPr/>
          <p:nvPr/>
        </p:nvSpPr>
        <p:spPr bwMode="auto">
          <a:xfrm>
            <a:off x="3138211" y="1905000"/>
            <a:ext cx="9906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Workout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~ 5:15 am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90C7CD-98E3-D1E8-9CDB-B2D67207B46A}"/>
              </a:ext>
            </a:extLst>
          </p:cNvPr>
          <p:cNvSpPr/>
          <p:nvPr/>
        </p:nvSpPr>
        <p:spPr bwMode="auto">
          <a:xfrm>
            <a:off x="4741344" y="1905000"/>
            <a:ext cx="9906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Walk throughout day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378160-7331-61CB-9D03-FDFACB7D3886}"/>
              </a:ext>
            </a:extLst>
          </p:cNvPr>
          <p:cNvSpPr/>
          <p:nvPr/>
        </p:nvSpPr>
        <p:spPr bwMode="auto">
          <a:xfrm>
            <a:off x="6477000" y="1905000"/>
            <a:ext cx="990600" cy="762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Log data at end of day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1D5022-4BC3-E65F-E01F-704B55717CA5}"/>
              </a:ext>
            </a:extLst>
          </p:cNvPr>
          <p:cNvSpPr/>
          <p:nvPr/>
        </p:nvSpPr>
        <p:spPr bwMode="auto">
          <a:xfrm>
            <a:off x="7667409" y="260942"/>
            <a:ext cx="1395080" cy="12723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Charge watch. go to bed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E944CE-C277-BE9E-72E1-62B60E9B59D3}"/>
              </a:ext>
            </a:extLst>
          </p:cNvPr>
          <p:cNvCxnSpPr>
            <a:cxnSpLocks/>
            <a:stCxn id="7" idx="4"/>
            <a:endCxn id="8" idx="1"/>
          </p:cNvCxnSpPr>
          <p:nvPr/>
        </p:nvCxnSpPr>
        <p:spPr bwMode="auto">
          <a:xfrm>
            <a:off x="812057" y="1533303"/>
            <a:ext cx="615254" cy="7580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227C16-0CB8-1BC3-51BD-A7AF60C14DA9}"/>
              </a:ext>
            </a:extLst>
          </p:cNvPr>
          <p:cNvCxnSpPr>
            <a:stCxn id="8" idx="3"/>
            <a:endCxn id="9" idx="1"/>
          </p:cNvCxnSpPr>
          <p:nvPr/>
        </p:nvCxnSpPr>
        <p:spPr bwMode="auto">
          <a:xfrm flipV="1">
            <a:off x="2417911" y="2286000"/>
            <a:ext cx="720300" cy="5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26DF7E-5BCC-E7FA-7D2C-6AFA4D81CCE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auto">
          <a:xfrm>
            <a:off x="4128811" y="2286000"/>
            <a:ext cx="61253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88DD24-B5A4-1A3F-0714-5BC786F620A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 bwMode="auto">
          <a:xfrm>
            <a:off x="5731944" y="2286000"/>
            <a:ext cx="745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EC5C0B-4618-1281-482F-7579B5699F15}"/>
              </a:ext>
            </a:extLst>
          </p:cNvPr>
          <p:cNvCxnSpPr>
            <a:cxnSpLocks/>
            <a:stCxn id="11" idx="3"/>
            <a:endCxn id="12" idx="4"/>
          </p:cNvCxnSpPr>
          <p:nvPr/>
        </p:nvCxnSpPr>
        <p:spPr bwMode="auto">
          <a:xfrm flipV="1">
            <a:off x="7467600" y="1533303"/>
            <a:ext cx="897349" cy="7526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447D393-DD2E-161E-AD30-C8C9F5AAE679}"/>
              </a:ext>
            </a:extLst>
          </p:cNvPr>
          <p:cNvSpPr txBox="1"/>
          <p:nvPr/>
        </p:nvSpPr>
        <p:spPr>
          <a:xfrm>
            <a:off x="1187521" y="3124200"/>
            <a:ext cx="711827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Morning Workouts lead to greater number of calories burned for the entire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Morning Workouts do not interrupt productivity, childcare, and family needs  throughout the rest of the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combination of Strength and Cardio workout averages the highest calorie burn for the day. This type of workout paired with a 5 am start will maximize calories burned.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Caveat – </a:t>
            </a:r>
            <a:r>
              <a:rPr lang="en-US" sz="1600" i="1" dirty="0"/>
              <a:t>I injured my knee which made it painful and unsafe to do cardio workouts – </a:t>
            </a:r>
            <a:r>
              <a:rPr lang="en-US" sz="1600" b="1" dirty="0"/>
              <a:t>The solution was early morning strength workouts , and as recovery allowed walking through the day. Aiming for 8,000 to 10,000 steps will compensate for the loss of cardio exercise </a:t>
            </a:r>
            <a:r>
              <a:rPr lang="en-US" sz="1600" dirty="0"/>
              <a:t>(10,000 steps = ~390 calories on workout days).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When fully recovered I will implement a combination of cardio and strength workouts with a 5:15 am start time. </a:t>
            </a:r>
          </a:p>
        </p:txBody>
      </p:sp>
    </p:spTree>
    <p:extLst>
      <p:ext uri="{BB962C8B-B14F-4D97-AF65-F5344CB8AC3E}">
        <p14:creationId xmlns:p14="http://schemas.microsoft.com/office/powerpoint/2010/main" val="265250779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5310</TotalTime>
  <Words>2651</Words>
  <Application>Microsoft Macintosh PowerPoint</Application>
  <PresentationFormat>On-screen Show (4:3)</PresentationFormat>
  <Paragraphs>282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 Narrow</vt:lpstr>
      <vt:lpstr>Arial</vt:lpstr>
      <vt:lpstr>Cambria Math</vt:lpstr>
      <vt:lpstr>Helvetica Neue</vt:lpstr>
      <vt:lpstr>Times New Roman</vt:lpstr>
      <vt:lpstr>Blank Presentation</vt:lpstr>
      <vt:lpstr>PowerPoint Presentation</vt:lpstr>
      <vt:lpstr>PowerPoint Presentation</vt:lpstr>
      <vt:lpstr>PowerPoint Presentation</vt:lpstr>
      <vt:lpstr>Workout Day Process Map </vt:lpstr>
      <vt:lpstr>Data Measurement Plan</vt:lpstr>
      <vt:lpstr>Sigma Quality Level  </vt:lpstr>
      <vt:lpstr>PowerPoint Presentation</vt:lpstr>
      <vt:lpstr>Analyze</vt:lpstr>
      <vt:lpstr>Improve</vt:lpstr>
      <vt:lpstr>Improve – Hypothesis Test Results</vt:lpstr>
      <vt:lpstr>Control – Moving Forward </vt:lpstr>
      <vt:lpstr>Control – Sustaining 1k-Calorie Days</vt:lpstr>
      <vt:lpstr> Summary Burn a K on Workout Day</vt:lpstr>
    </vt:vector>
  </TitlesOfParts>
  <Company>Xerox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LStedman</dc:creator>
  <cp:lastModifiedBy>j apel</cp:lastModifiedBy>
  <cp:revision>148</cp:revision>
  <cp:lastPrinted>2003-12-01T15:07:35Z</cp:lastPrinted>
  <dcterms:created xsi:type="dcterms:W3CDTF">2000-04-27T15:30:02Z</dcterms:created>
  <dcterms:modified xsi:type="dcterms:W3CDTF">2025-09-05T16:18:02Z</dcterms:modified>
</cp:coreProperties>
</file>